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92" r:id="rId3"/>
    <p:sldId id="317" r:id="rId4"/>
    <p:sldId id="360" r:id="rId5"/>
    <p:sldId id="366" r:id="rId6"/>
    <p:sldId id="365" r:id="rId7"/>
    <p:sldId id="383" r:id="rId8"/>
    <p:sldId id="384" r:id="rId9"/>
    <p:sldId id="386" r:id="rId10"/>
    <p:sldId id="387" r:id="rId11"/>
    <p:sldId id="388" r:id="rId12"/>
    <p:sldId id="389" r:id="rId13"/>
    <p:sldId id="348" r:id="rId1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75" autoAdjust="0"/>
  </p:normalViewPr>
  <p:slideViewPr>
    <p:cSldViewPr>
      <p:cViewPr>
        <p:scale>
          <a:sx n="60" d="100"/>
          <a:sy n="60" d="100"/>
        </p:scale>
        <p:origin x="-979" y="5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GB"/>
              <a:t>Print as % of PSAS costs</a:t>
            </a:r>
          </a:p>
        </c:rich>
      </c:tx>
      <c:layout>
        <c:manualLayout>
          <c:xMode val="edge"/>
          <c:yMode val="edge"/>
          <c:x val="0.1871205943007124"/>
          <c:y val="4.5045045045045043E-2"/>
        </c:manualLayout>
      </c:layout>
      <c:overlay val="0"/>
    </c:title>
    <c:autoTitleDeleted val="0"/>
    <c:plotArea>
      <c:layout/>
      <c:pieChart>
        <c:varyColors val="1"/>
        <c:ser>
          <c:idx val="0"/>
          <c:order val="0"/>
          <c:tx>
            <c:strRef>
              <c:f>Sheet1!$B$1</c:f>
              <c:strCache>
                <c:ptCount val="1"/>
                <c:pt idx="0">
                  <c:v>Print as % of SOAS monograph costs </c:v>
                </c:pt>
              </c:strCache>
            </c:strRef>
          </c:tx>
          <c:dPt>
            <c:idx val="0"/>
            <c:bubble3D val="0"/>
          </c:dPt>
          <c:cat>
            <c:strRef>
              <c:f>Sheet1!$A$2:$A$5</c:f>
              <c:strCache>
                <c:ptCount val="3"/>
                <c:pt idx="0">
                  <c:v>Printing </c:v>
                </c:pt>
                <c:pt idx="1">
                  <c:v>Distribution </c:v>
                </c:pt>
                <c:pt idx="2">
                  <c:v>Everything else</c:v>
                </c:pt>
              </c:strCache>
            </c:strRef>
          </c:cat>
          <c:val>
            <c:numRef>
              <c:f>Sheet1!$B$2:$B$5</c:f>
              <c:numCache>
                <c:formatCode>General</c:formatCode>
                <c:ptCount val="4"/>
                <c:pt idx="0">
                  <c:v>45</c:v>
                </c:pt>
                <c:pt idx="1">
                  <c:v>40</c:v>
                </c:pt>
                <c:pt idx="2">
                  <c:v>15</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5" Type="http://schemas.openxmlformats.org/officeDocument/2006/relationships/image" Target="../media/image21.jpg"/><Relationship Id="rId4"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5" Type="http://schemas.openxmlformats.org/officeDocument/2006/relationships/image" Target="../media/image21.jpg"/><Relationship Id="rId4"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D591B-B9DE-4D40-A86B-A2DD4781D91C}" type="doc">
      <dgm:prSet loTypeId="urn:microsoft.com/office/officeart/2005/8/layout/hProcess11" loCatId="process" qsTypeId="urn:microsoft.com/office/officeart/2005/8/quickstyle/simple1" qsCatId="simple" csTypeId="urn:microsoft.com/office/officeart/2005/8/colors/accent1_2" csCatId="accent1" phldr="1"/>
      <dgm:spPr/>
    </dgm:pt>
    <dgm:pt modelId="{9638AF85-94C8-41B8-9D4F-86E51DC9A92C}">
      <dgm:prSet phldrT="[Text]"/>
      <dgm:spPr/>
      <dgm:t>
        <a:bodyPr/>
        <a:lstStyle/>
        <a:p>
          <a:r>
            <a:rPr lang="en-GB" dirty="0" smtClean="0"/>
            <a:t>1793 – </a:t>
          </a:r>
          <a:r>
            <a:rPr lang="en-GB" i="1" dirty="0" smtClean="0"/>
            <a:t>The Proceedings</a:t>
          </a:r>
          <a:endParaRPr lang="en-GB" i="1" dirty="0"/>
        </a:p>
      </dgm:t>
    </dgm:pt>
    <dgm:pt modelId="{C830FD52-AE86-4361-BD4D-9BEB8BC6AA38}" type="parTrans" cxnId="{17E88498-7BF9-4CC7-B75B-716B7169EEF3}">
      <dgm:prSet/>
      <dgm:spPr/>
      <dgm:t>
        <a:bodyPr/>
        <a:lstStyle/>
        <a:p>
          <a:endParaRPr lang="en-GB"/>
        </a:p>
      </dgm:t>
    </dgm:pt>
    <dgm:pt modelId="{2C5A8A2A-8749-4E38-9034-F188923EE889}" type="sibTrans" cxnId="{17E88498-7BF9-4CC7-B75B-716B7169EEF3}">
      <dgm:prSet/>
      <dgm:spPr/>
      <dgm:t>
        <a:bodyPr/>
        <a:lstStyle/>
        <a:p>
          <a:endParaRPr lang="en-GB"/>
        </a:p>
      </dgm:t>
    </dgm:pt>
    <dgm:pt modelId="{0B125C76-464B-4DA1-B2B3-5B2B24D45321}">
      <dgm:prSet phldrT="[Text]"/>
      <dgm:spPr/>
      <dgm:t>
        <a:bodyPr/>
        <a:lstStyle/>
        <a:p>
          <a:r>
            <a:rPr lang="en-GB" dirty="0" smtClean="0"/>
            <a:t>2001 – First issue of </a:t>
          </a:r>
          <a:r>
            <a:rPr lang="en-GB" i="1" dirty="0" smtClean="0"/>
            <a:t>Scottish Archaeological Internet Reports</a:t>
          </a:r>
          <a:endParaRPr lang="en-GB" i="1" dirty="0"/>
        </a:p>
      </dgm:t>
    </dgm:pt>
    <dgm:pt modelId="{5A99FCC0-386D-4C09-85DC-AC3629648C36}" type="parTrans" cxnId="{F8F29814-C3AC-4647-B264-F4375D982CA2}">
      <dgm:prSet/>
      <dgm:spPr/>
      <dgm:t>
        <a:bodyPr/>
        <a:lstStyle/>
        <a:p>
          <a:endParaRPr lang="en-GB"/>
        </a:p>
      </dgm:t>
    </dgm:pt>
    <dgm:pt modelId="{C0611CA4-904F-43B8-BB53-D1E1165D2DEF}" type="sibTrans" cxnId="{F8F29814-C3AC-4647-B264-F4375D982CA2}">
      <dgm:prSet/>
      <dgm:spPr/>
      <dgm:t>
        <a:bodyPr/>
        <a:lstStyle/>
        <a:p>
          <a:endParaRPr lang="en-GB"/>
        </a:p>
      </dgm:t>
    </dgm:pt>
    <dgm:pt modelId="{DE66BF73-8948-42B1-ADB5-20E8F8B58285}">
      <dgm:prSet phldrT="[Text]"/>
      <dgm:spPr/>
      <dgm:t>
        <a:bodyPr/>
        <a:lstStyle/>
        <a:p>
          <a:r>
            <a:rPr lang="en-GB" dirty="0" smtClean="0"/>
            <a:t>1982 – First monograph published</a:t>
          </a:r>
        </a:p>
      </dgm:t>
    </dgm:pt>
    <dgm:pt modelId="{52E8502A-C4B5-4F3F-B12B-A01F9388D6F8}" type="parTrans" cxnId="{276B100F-1B82-45C5-B5B8-00B3911D4EFB}">
      <dgm:prSet/>
      <dgm:spPr/>
      <dgm:t>
        <a:bodyPr/>
        <a:lstStyle/>
        <a:p>
          <a:endParaRPr lang="en-US"/>
        </a:p>
      </dgm:t>
    </dgm:pt>
    <dgm:pt modelId="{B216BAF2-A999-4E43-8031-6732FBA6024B}" type="sibTrans" cxnId="{276B100F-1B82-45C5-B5B8-00B3911D4EFB}">
      <dgm:prSet/>
      <dgm:spPr/>
      <dgm:t>
        <a:bodyPr/>
        <a:lstStyle/>
        <a:p>
          <a:endParaRPr lang="en-US"/>
        </a:p>
      </dgm:t>
    </dgm:pt>
    <dgm:pt modelId="{6960A338-2C45-494D-9132-4A82280708F8}">
      <dgm:prSet phldrT="[Text]"/>
      <dgm:spPr/>
      <dgm:t>
        <a:bodyPr/>
        <a:lstStyle/>
        <a:p>
          <a:r>
            <a:rPr lang="en-GB" dirty="0" smtClean="0"/>
            <a:t>1999 – PSAS Scanning project begins</a:t>
          </a:r>
          <a:endParaRPr lang="en-GB" dirty="0"/>
        </a:p>
      </dgm:t>
    </dgm:pt>
    <dgm:pt modelId="{DAA27BE9-99DC-43DC-92EC-75713220D8E8}" type="parTrans" cxnId="{0E4E4FCA-5012-4A34-B21C-F777F2075509}">
      <dgm:prSet/>
      <dgm:spPr/>
      <dgm:t>
        <a:bodyPr/>
        <a:lstStyle/>
        <a:p>
          <a:endParaRPr lang="en-US"/>
        </a:p>
      </dgm:t>
    </dgm:pt>
    <dgm:pt modelId="{2467D0FC-05BD-4246-813F-86B7B466D011}" type="sibTrans" cxnId="{0E4E4FCA-5012-4A34-B21C-F777F2075509}">
      <dgm:prSet/>
      <dgm:spPr/>
      <dgm:t>
        <a:bodyPr/>
        <a:lstStyle/>
        <a:p>
          <a:endParaRPr lang="en-US"/>
        </a:p>
      </dgm:t>
    </dgm:pt>
    <dgm:pt modelId="{DC5A3B42-1FCA-41B9-B695-0A1AE00C209C}">
      <dgm:prSet phldrT="[Text]"/>
      <dgm:spPr/>
      <dgm:t>
        <a:bodyPr/>
        <a:lstStyle/>
        <a:p>
          <a:r>
            <a:rPr lang="en-GB" dirty="0" smtClean="0"/>
            <a:t>Go-Digital Pilot Project</a:t>
          </a:r>
          <a:endParaRPr lang="en-GB" dirty="0"/>
        </a:p>
      </dgm:t>
    </dgm:pt>
    <dgm:pt modelId="{EA4C8793-974A-4A44-B62C-6FA437F58E40}" type="parTrans" cxnId="{482B3586-D539-4EBB-B22F-6EE2BA1E17C9}">
      <dgm:prSet/>
      <dgm:spPr/>
      <dgm:t>
        <a:bodyPr/>
        <a:lstStyle/>
        <a:p>
          <a:endParaRPr lang="en-US"/>
        </a:p>
      </dgm:t>
    </dgm:pt>
    <dgm:pt modelId="{3736CCB6-7869-4188-8173-0DA335206FDD}" type="sibTrans" cxnId="{482B3586-D539-4EBB-B22F-6EE2BA1E17C9}">
      <dgm:prSet/>
      <dgm:spPr/>
      <dgm:t>
        <a:bodyPr/>
        <a:lstStyle/>
        <a:p>
          <a:endParaRPr lang="en-US"/>
        </a:p>
      </dgm:t>
    </dgm:pt>
    <dgm:pt modelId="{02DB1B7F-1A46-4C43-A496-538518AC70CE}" type="pres">
      <dgm:prSet presAssocID="{D32D591B-B9DE-4D40-A86B-A2DD4781D91C}" presName="Name0" presStyleCnt="0">
        <dgm:presLayoutVars>
          <dgm:dir/>
          <dgm:resizeHandles val="exact"/>
        </dgm:presLayoutVars>
      </dgm:prSet>
      <dgm:spPr/>
    </dgm:pt>
    <dgm:pt modelId="{D1732553-443E-466F-A2A0-6482DA88E7EA}" type="pres">
      <dgm:prSet presAssocID="{D32D591B-B9DE-4D40-A86B-A2DD4781D91C}" presName="arrow" presStyleLbl="bgShp" presStyleIdx="0" presStyleCnt="1" custLinFactNeighborX="-875" custLinFactNeighborY="572"/>
      <dgm:spPr/>
      <dgm:t>
        <a:bodyPr/>
        <a:lstStyle/>
        <a:p>
          <a:endParaRPr lang="en-US"/>
        </a:p>
      </dgm:t>
    </dgm:pt>
    <dgm:pt modelId="{CFEF0A90-8EA5-4CC8-A312-C11E9028DD19}" type="pres">
      <dgm:prSet presAssocID="{D32D591B-B9DE-4D40-A86B-A2DD4781D91C}" presName="points" presStyleCnt="0"/>
      <dgm:spPr/>
    </dgm:pt>
    <dgm:pt modelId="{2ACC42A9-A8E8-4660-8DBF-219BC476B13E}" type="pres">
      <dgm:prSet presAssocID="{9638AF85-94C8-41B8-9D4F-86E51DC9A92C}" presName="compositeA" presStyleCnt="0"/>
      <dgm:spPr/>
    </dgm:pt>
    <dgm:pt modelId="{77C3D5D3-9B76-4FEC-AB6F-DC4831E6892A}" type="pres">
      <dgm:prSet presAssocID="{9638AF85-94C8-41B8-9D4F-86E51DC9A92C}" presName="textA" presStyleLbl="revTx" presStyleIdx="0" presStyleCnt="5" custScaleY="75010" custLinFactNeighborX="16519">
        <dgm:presLayoutVars>
          <dgm:bulletEnabled val="1"/>
        </dgm:presLayoutVars>
      </dgm:prSet>
      <dgm:spPr/>
      <dgm:t>
        <a:bodyPr/>
        <a:lstStyle/>
        <a:p>
          <a:endParaRPr lang="en-GB"/>
        </a:p>
      </dgm:t>
    </dgm:pt>
    <dgm:pt modelId="{0FD88683-1356-400A-B216-1C0870CC90C4}" type="pres">
      <dgm:prSet presAssocID="{9638AF85-94C8-41B8-9D4F-86E51DC9A92C}" presName="circleA" presStyleLbl="node1" presStyleIdx="0" presStyleCnt="5" custScaleX="242935" custScaleY="236801" custLinFactNeighborX="66761" custLinFactNeighborY="25230"/>
      <dgm:spPr>
        <a:blipFill rotWithShape="0">
          <a:blip xmlns:r="http://schemas.openxmlformats.org/officeDocument/2006/relationships" r:embed="rId1"/>
          <a:stretch>
            <a:fillRect/>
          </a:stretch>
        </a:blipFill>
      </dgm:spPr>
    </dgm:pt>
    <dgm:pt modelId="{AE283511-7A2E-4E0F-9839-9CF0BFDC350A}" type="pres">
      <dgm:prSet presAssocID="{9638AF85-94C8-41B8-9D4F-86E51DC9A92C}" presName="spaceA" presStyleCnt="0"/>
      <dgm:spPr/>
    </dgm:pt>
    <dgm:pt modelId="{D85ED01A-93AC-496F-BA03-E7AA1A884B0B}" type="pres">
      <dgm:prSet presAssocID="{2C5A8A2A-8749-4E38-9034-F188923EE889}" presName="space" presStyleCnt="0"/>
      <dgm:spPr/>
    </dgm:pt>
    <dgm:pt modelId="{5C3D0904-E1FC-408F-B4D4-C732AF62E85F}" type="pres">
      <dgm:prSet presAssocID="{DE66BF73-8948-42B1-ADB5-20E8F8B58285}" presName="compositeB" presStyleCnt="0"/>
      <dgm:spPr/>
    </dgm:pt>
    <dgm:pt modelId="{87C0D1FE-0F74-4F5A-97E7-B5F581A45F0A}" type="pres">
      <dgm:prSet presAssocID="{DE66BF73-8948-42B1-ADB5-20E8F8B58285}" presName="textB" presStyleLbl="revTx" presStyleIdx="1" presStyleCnt="5" custLinFactNeighborX="15522" custLinFactNeighborY="1145">
        <dgm:presLayoutVars>
          <dgm:bulletEnabled val="1"/>
        </dgm:presLayoutVars>
      </dgm:prSet>
      <dgm:spPr/>
      <dgm:t>
        <a:bodyPr/>
        <a:lstStyle/>
        <a:p>
          <a:endParaRPr lang="en-US"/>
        </a:p>
      </dgm:t>
    </dgm:pt>
    <dgm:pt modelId="{6760319D-6E13-4B36-A2F6-9F54A9FC3D3B}" type="pres">
      <dgm:prSet presAssocID="{DE66BF73-8948-42B1-ADB5-20E8F8B58285}" presName="circleB" presStyleLbl="node1" presStyleIdx="1" presStyleCnt="5" custScaleX="239595" custScaleY="226347" custLinFactNeighborX="46132" custLinFactNeighborY="-4987"/>
      <dgm:spPr>
        <a:blipFill rotWithShape="0">
          <a:blip xmlns:r="http://schemas.openxmlformats.org/officeDocument/2006/relationships" r:embed="rId2"/>
          <a:stretch>
            <a:fillRect/>
          </a:stretch>
        </a:blipFill>
      </dgm:spPr>
    </dgm:pt>
    <dgm:pt modelId="{79673C65-F3F6-41DE-BB4B-7B914E94FB96}" type="pres">
      <dgm:prSet presAssocID="{DE66BF73-8948-42B1-ADB5-20E8F8B58285}" presName="spaceB" presStyleCnt="0"/>
      <dgm:spPr/>
    </dgm:pt>
    <dgm:pt modelId="{31AF24A3-E565-46EF-A203-AF0ADEDF024F}" type="pres">
      <dgm:prSet presAssocID="{B216BAF2-A999-4E43-8031-6732FBA6024B}" presName="space" presStyleCnt="0"/>
      <dgm:spPr/>
    </dgm:pt>
    <dgm:pt modelId="{6C0EC896-60BB-49DB-BC55-E5A1C19E5954}" type="pres">
      <dgm:prSet presAssocID="{6960A338-2C45-494D-9132-4A82280708F8}" presName="compositeA" presStyleCnt="0"/>
      <dgm:spPr/>
    </dgm:pt>
    <dgm:pt modelId="{9CE588A6-F9DA-47E3-9E29-0A4C646AEDD4}" type="pres">
      <dgm:prSet presAssocID="{6960A338-2C45-494D-9132-4A82280708F8}" presName="textA" presStyleLbl="revTx" presStyleIdx="2" presStyleCnt="5" custLinFactNeighborX="14526">
        <dgm:presLayoutVars>
          <dgm:bulletEnabled val="1"/>
        </dgm:presLayoutVars>
      </dgm:prSet>
      <dgm:spPr/>
      <dgm:t>
        <a:bodyPr/>
        <a:lstStyle/>
        <a:p>
          <a:endParaRPr lang="en-US"/>
        </a:p>
      </dgm:t>
    </dgm:pt>
    <dgm:pt modelId="{D6F316F4-8EA7-4765-8F3C-98B3BCFAE38C}" type="pres">
      <dgm:prSet presAssocID="{6960A338-2C45-494D-9132-4A82280708F8}" presName="circleA" presStyleLbl="node1" presStyleIdx="2" presStyleCnt="5" custScaleX="241730" custScaleY="259581" custLinFactNeighborX="44151" custLinFactNeighborY="11630"/>
      <dgm:spPr>
        <a:blipFill rotWithShape="0">
          <a:blip xmlns:r="http://schemas.openxmlformats.org/officeDocument/2006/relationships" r:embed="rId3"/>
          <a:stretch>
            <a:fillRect/>
          </a:stretch>
        </a:blipFill>
      </dgm:spPr>
    </dgm:pt>
    <dgm:pt modelId="{9412F577-0330-46B4-877D-75B5DF07228D}" type="pres">
      <dgm:prSet presAssocID="{6960A338-2C45-494D-9132-4A82280708F8}" presName="spaceA" presStyleCnt="0"/>
      <dgm:spPr/>
    </dgm:pt>
    <dgm:pt modelId="{AA593463-7238-4CCD-9E08-A44AC0B8007A}" type="pres">
      <dgm:prSet presAssocID="{2467D0FC-05BD-4246-813F-86B7B466D011}" presName="space" presStyleCnt="0"/>
      <dgm:spPr/>
    </dgm:pt>
    <dgm:pt modelId="{4E3EA1C1-071C-461A-9935-AE681BEC1F9D}" type="pres">
      <dgm:prSet presAssocID="{0B125C76-464B-4DA1-B2B3-5B2B24D45321}" presName="compositeB" presStyleCnt="0"/>
      <dgm:spPr/>
    </dgm:pt>
    <dgm:pt modelId="{CF70B6E3-581D-45F3-9BF3-A29DB810975F}" type="pres">
      <dgm:prSet presAssocID="{0B125C76-464B-4DA1-B2B3-5B2B24D45321}" presName="textB" presStyleLbl="revTx" presStyleIdx="3" presStyleCnt="5" custLinFactNeighborX="18729" custLinFactNeighborY="1145">
        <dgm:presLayoutVars>
          <dgm:bulletEnabled val="1"/>
        </dgm:presLayoutVars>
      </dgm:prSet>
      <dgm:spPr/>
      <dgm:t>
        <a:bodyPr/>
        <a:lstStyle/>
        <a:p>
          <a:endParaRPr lang="en-GB"/>
        </a:p>
      </dgm:t>
    </dgm:pt>
    <dgm:pt modelId="{9FB21B16-3996-48C0-89EE-4824277669A5}" type="pres">
      <dgm:prSet presAssocID="{0B125C76-464B-4DA1-B2B3-5B2B24D45321}" presName="circleB" presStyleLbl="node1" presStyleIdx="3" presStyleCnt="5" custScaleX="249646" custScaleY="259581" custLinFactNeighborX="60970" custLinFactNeighborY="-4280"/>
      <dgm:spPr>
        <a:blipFill rotWithShape="0">
          <a:blip xmlns:r="http://schemas.openxmlformats.org/officeDocument/2006/relationships" r:embed="rId4"/>
          <a:stretch>
            <a:fillRect/>
          </a:stretch>
        </a:blipFill>
      </dgm:spPr>
    </dgm:pt>
    <dgm:pt modelId="{756963A9-867C-4A8F-B358-732F61E8006C}" type="pres">
      <dgm:prSet presAssocID="{0B125C76-464B-4DA1-B2B3-5B2B24D45321}" presName="spaceB" presStyleCnt="0"/>
      <dgm:spPr/>
    </dgm:pt>
    <dgm:pt modelId="{94AA4DF0-6F90-4CE0-8544-906845AEB6C3}" type="pres">
      <dgm:prSet presAssocID="{C0611CA4-904F-43B8-BB53-D1E1165D2DEF}" presName="space" presStyleCnt="0"/>
      <dgm:spPr/>
    </dgm:pt>
    <dgm:pt modelId="{1142F6CD-267C-4940-BCA8-9EF2BE43EAAB}" type="pres">
      <dgm:prSet presAssocID="{DC5A3B42-1FCA-41B9-B695-0A1AE00C209C}" presName="compositeA" presStyleCnt="0"/>
      <dgm:spPr/>
    </dgm:pt>
    <dgm:pt modelId="{7C5D63F9-CFC5-4646-AAD7-4F4BB807D671}" type="pres">
      <dgm:prSet presAssocID="{DC5A3B42-1FCA-41B9-B695-0A1AE00C209C}" presName="textA" presStyleLbl="revTx" presStyleIdx="4" presStyleCnt="5" custScaleY="67055">
        <dgm:presLayoutVars>
          <dgm:bulletEnabled val="1"/>
        </dgm:presLayoutVars>
      </dgm:prSet>
      <dgm:spPr/>
      <dgm:t>
        <a:bodyPr/>
        <a:lstStyle/>
        <a:p>
          <a:endParaRPr lang="en-US"/>
        </a:p>
      </dgm:t>
    </dgm:pt>
    <dgm:pt modelId="{47868655-76AE-43F1-A1BB-C22A0D400D5C}" type="pres">
      <dgm:prSet presAssocID="{DC5A3B42-1FCA-41B9-B695-0A1AE00C209C}" presName="circleA" presStyleLbl="node1" presStyleIdx="4" presStyleCnt="5" custScaleX="416660" custScaleY="386861" custLinFactX="1983" custLinFactNeighborX="100000" custLinFactNeighborY="28665"/>
      <dgm:spPr>
        <a:blipFill rotWithShape="0">
          <a:blip xmlns:r="http://schemas.openxmlformats.org/officeDocument/2006/relationships" r:embed="rId5"/>
          <a:stretch>
            <a:fillRect/>
          </a:stretch>
        </a:blipFill>
      </dgm:spPr>
    </dgm:pt>
    <dgm:pt modelId="{1AA0D276-F5EE-49BB-B4BB-98787098DC3A}" type="pres">
      <dgm:prSet presAssocID="{DC5A3B42-1FCA-41B9-B695-0A1AE00C209C}" presName="spaceA" presStyleCnt="0"/>
      <dgm:spPr/>
    </dgm:pt>
  </dgm:ptLst>
  <dgm:cxnLst>
    <dgm:cxn modelId="{830EAABD-3FDF-4B04-BB21-7CDBC4D9DB07}" type="presOf" srcId="{6960A338-2C45-494D-9132-4A82280708F8}" destId="{9CE588A6-F9DA-47E3-9E29-0A4C646AEDD4}" srcOrd="0" destOrd="0" presId="urn:microsoft.com/office/officeart/2005/8/layout/hProcess11"/>
    <dgm:cxn modelId="{276B100F-1B82-45C5-B5B8-00B3911D4EFB}" srcId="{D32D591B-B9DE-4D40-A86B-A2DD4781D91C}" destId="{DE66BF73-8948-42B1-ADB5-20E8F8B58285}" srcOrd="1" destOrd="0" parTransId="{52E8502A-C4B5-4F3F-B12B-A01F9388D6F8}" sibTransId="{B216BAF2-A999-4E43-8031-6732FBA6024B}"/>
    <dgm:cxn modelId="{482B3586-D539-4EBB-B22F-6EE2BA1E17C9}" srcId="{D32D591B-B9DE-4D40-A86B-A2DD4781D91C}" destId="{DC5A3B42-1FCA-41B9-B695-0A1AE00C209C}" srcOrd="4" destOrd="0" parTransId="{EA4C8793-974A-4A44-B62C-6FA437F58E40}" sibTransId="{3736CCB6-7869-4188-8173-0DA335206FDD}"/>
    <dgm:cxn modelId="{CDA6E7D2-5B16-4931-9D4D-4B0132EE6CAC}" type="presOf" srcId="{DC5A3B42-1FCA-41B9-B695-0A1AE00C209C}" destId="{7C5D63F9-CFC5-4646-AAD7-4F4BB807D671}" srcOrd="0" destOrd="0" presId="urn:microsoft.com/office/officeart/2005/8/layout/hProcess11"/>
    <dgm:cxn modelId="{0E4E4FCA-5012-4A34-B21C-F777F2075509}" srcId="{D32D591B-B9DE-4D40-A86B-A2DD4781D91C}" destId="{6960A338-2C45-494D-9132-4A82280708F8}" srcOrd="2" destOrd="0" parTransId="{DAA27BE9-99DC-43DC-92EC-75713220D8E8}" sibTransId="{2467D0FC-05BD-4246-813F-86B7B466D011}"/>
    <dgm:cxn modelId="{35005307-2222-441D-A972-D157322B5B9D}" type="presOf" srcId="{9638AF85-94C8-41B8-9D4F-86E51DC9A92C}" destId="{77C3D5D3-9B76-4FEC-AB6F-DC4831E6892A}" srcOrd="0" destOrd="0" presId="urn:microsoft.com/office/officeart/2005/8/layout/hProcess11"/>
    <dgm:cxn modelId="{F8F29814-C3AC-4647-B264-F4375D982CA2}" srcId="{D32D591B-B9DE-4D40-A86B-A2DD4781D91C}" destId="{0B125C76-464B-4DA1-B2B3-5B2B24D45321}" srcOrd="3" destOrd="0" parTransId="{5A99FCC0-386D-4C09-85DC-AC3629648C36}" sibTransId="{C0611CA4-904F-43B8-BB53-D1E1165D2DEF}"/>
    <dgm:cxn modelId="{3CF27795-478F-4D98-8CE9-E1787B236FA9}" type="presOf" srcId="{D32D591B-B9DE-4D40-A86B-A2DD4781D91C}" destId="{02DB1B7F-1A46-4C43-A496-538518AC70CE}" srcOrd="0" destOrd="0" presId="urn:microsoft.com/office/officeart/2005/8/layout/hProcess11"/>
    <dgm:cxn modelId="{17E88498-7BF9-4CC7-B75B-716B7169EEF3}" srcId="{D32D591B-B9DE-4D40-A86B-A2DD4781D91C}" destId="{9638AF85-94C8-41B8-9D4F-86E51DC9A92C}" srcOrd="0" destOrd="0" parTransId="{C830FD52-AE86-4361-BD4D-9BEB8BC6AA38}" sibTransId="{2C5A8A2A-8749-4E38-9034-F188923EE889}"/>
    <dgm:cxn modelId="{19D3F95B-D5BF-4F35-B85E-AA734BBCCC77}" type="presOf" srcId="{DE66BF73-8948-42B1-ADB5-20E8F8B58285}" destId="{87C0D1FE-0F74-4F5A-97E7-B5F581A45F0A}" srcOrd="0" destOrd="0" presId="urn:microsoft.com/office/officeart/2005/8/layout/hProcess11"/>
    <dgm:cxn modelId="{D48C9145-3B10-40F0-A5AD-4EF22E530571}" type="presOf" srcId="{0B125C76-464B-4DA1-B2B3-5B2B24D45321}" destId="{CF70B6E3-581D-45F3-9BF3-A29DB810975F}" srcOrd="0" destOrd="0" presId="urn:microsoft.com/office/officeart/2005/8/layout/hProcess11"/>
    <dgm:cxn modelId="{F9928F43-B4FD-478B-89D8-F6582370F33C}" type="presParOf" srcId="{02DB1B7F-1A46-4C43-A496-538518AC70CE}" destId="{D1732553-443E-466F-A2A0-6482DA88E7EA}" srcOrd="0" destOrd="0" presId="urn:microsoft.com/office/officeart/2005/8/layout/hProcess11"/>
    <dgm:cxn modelId="{70FDCCDA-70B8-4953-901D-BCC003FC0941}" type="presParOf" srcId="{02DB1B7F-1A46-4C43-A496-538518AC70CE}" destId="{CFEF0A90-8EA5-4CC8-A312-C11E9028DD19}" srcOrd="1" destOrd="0" presId="urn:microsoft.com/office/officeart/2005/8/layout/hProcess11"/>
    <dgm:cxn modelId="{D0745394-3409-454E-9090-41C53E1275C4}" type="presParOf" srcId="{CFEF0A90-8EA5-4CC8-A312-C11E9028DD19}" destId="{2ACC42A9-A8E8-4660-8DBF-219BC476B13E}" srcOrd="0" destOrd="0" presId="urn:microsoft.com/office/officeart/2005/8/layout/hProcess11"/>
    <dgm:cxn modelId="{F529CF59-502C-4CED-9B8D-4D9E1FB46A38}" type="presParOf" srcId="{2ACC42A9-A8E8-4660-8DBF-219BC476B13E}" destId="{77C3D5D3-9B76-4FEC-AB6F-DC4831E6892A}" srcOrd="0" destOrd="0" presId="urn:microsoft.com/office/officeart/2005/8/layout/hProcess11"/>
    <dgm:cxn modelId="{7878D2C6-E579-4030-BCF1-104CF564DCF8}" type="presParOf" srcId="{2ACC42A9-A8E8-4660-8DBF-219BC476B13E}" destId="{0FD88683-1356-400A-B216-1C0870CC90C4}" srcOrd="1" destOrd="0" presId="urn:microsoft.com/office/officeart/2005/8/layout/hProcess11"/>
    <dgm:cxn modelId="{19033434-F28C-4082-BF60-FC95AE4BE04E}" type="presParOf" srcId="{2ACC42A9-A8E8-4660-8DBF-219BC476B13E}" destId="{AE283511-7A2E-4E0F-9839-9CF0BFDC350A}" srcOrd="2" destOrd="0" presId="urn:microsoft.com/office/officeart/2005/8/layout/hProcess11"/>
    <dgm:cxn modelId="{43BF5823-004E-4586-86FC-3DB5E9F84235}" type="presParOf" srcId="{CFEF0A90-8EA5-4CC8-A312-C11E9028DD19}" destId="{D85ED01A-93AC-496F-BA03-E7AA1A884B0B}" srcOrd="1" destOrd="0" presId="urn:microsoft.com/office/officeart/2005/8/layout/hProcess11"/>
    <dgm:cxn modelId="{D95D459C-988B-4A5E-8E0A-326703B225E3}" type="presParOf" srcId="{CFEF0A90-8EA5-4CC8-A312-C11E9028DD19}" destId="{5C3D0904-E1FC-408F-B4D4-C732AF62E85F}" srcOrd="2" destOrd="0" presId="urn:microsoft.com/office/officeart/2005/8/layout/hProcess11"/>
    <dgm:cxn modelId="{5A19FC41-54D2-48F4-9475-36AD23F04097}" type="presParOf" srcId="{5C3D0904-E1FC-408F-B4D4-C732AF62E85F}" destId="{87C0D1FE-0F74-4F5A-97E7-B5F581A45F0A}" srcOrd="0" destOrd="0" presId="urn:microsoft.com/office/officeart/2005/8/layout/hProcess11"/>
    <dgm:cxn modelId="{3ECF3C08-BD5E-46B6-8BF9-99E8216601DC}" type="presParOf" srcId="{5C3D0904-E1FC-408F-B4D4-C732AF62E85F}" destId="{6760319D-6E13-4B36-A2F6-9F54A9FC3D3B}" srcOrd="1" destOrd="0" presId="urn:microsoft.com/office/officeart/2005/8/layout/hProcess11"/>
    <dgm:cxn modelId="{A4BCA4AA-7403-46D0-9F0E-346E17700CB9}" type="presParOf" srcId="{5C3D0904-E1FC-408F-B4D4-C732AF62E85F}" destId="{79673C65-F3F6-41DE-BB4B-7B914E94FB96}" srcOrd="2" destOrd="0" presId="urn:microsoft.com/office/officeart/2005/8/layout/hProcess11"/>
    <dgm:cxn modelId="{45780641-19CE-421E-A9E4-CC310C3D9699}" type="presParOf" srcId="{CFEF0A90-8EA5-4CC8-A312-C11E9028DD19}" destId="{31AF24A3-E565-46EF-A203-AF0ADEDF024F}" srcOrd="3" destOrd="0" presId="urn:microsoft.com/office/officeart/2005/8/layout/hProcess11"/>
    <dgm:cxn modelId="{0AF361CE-63DB-4DC0-A470-052BEF607B7B}" type="presParOf" srcId="{CFEF0A90-8EA5-4CC8-A312-C11E9028DD19}" destId="{6C0EC896-60BB-49DB-BC55-E5A1C19E5954}" srcOrd="4" destOrd="0" presId="urn:microsoft.com/office/officeart/2005/8/layout/hProcess11"/>
    <dgm:cxn modelId="{566D0C61-A551-4D5F-93E0-678B61BF9932}" type="presParOf" srcId="{6C0EC896-60BB-49DB-BC55-E5A1C19E5954}" destId="{9CE588A6-F9DA-47E3-9E29-0A4C646AEDD4}" srcOrd="0" destOrd="0" presId="urn:microsoft.com/office/officeart/2005/8/layout/hProcess11"/>
    <dgm:cxn modelId="{E25E4336-41DC-4B4A-86B8-DE71BBB6654C}" type="presParOf" srcId="{6C0EC896-60BB-49DB-BC55-E5A1C19E5954}" destId="{D6F316F4-8EA7-4765-8F3C-98B3BCFAE38C}" srcOrd="1" destOrd="0" presId="urn:microsoft.com/office/officeart/2005/8/layout/hProcess11"/>
    <dgm:cxn modelId="{AB96F39A-586B-4BE8-B7D3-914DF4198D83}" type="presParOf" srcId="{6C0EC896-60BB-49DB-BC55-E5A1C19E5954}" destId="{9412F577-0330-46B4-877D-75B5DF07228D}" srcOrd="2" destOrd="0" presId="urn:microsoft.com/office/officeart/2005/8/layout/hProcess11"/>
    <dgm:cxn modelId="{A531DBD5-5C80-432D-8CDD-2AB98A7920F5}" type="presParOf" srcId="{CFEF0A90-8EA5-4CC8-A312-C11E9028DD19}" destId="{AA593463-7238-4CCD-9E08-A44AC0B8007A}" srcOrd="5" destOrd="0" presId="urn:microsoft.com/office/officeart/2005/8/layout/hProcess11"/>
    <dgm:cxn modelId="{0DB4FACE-5897-40E5-8A29-070924950915}" type="presParOf" srcId="{CFEF0A90-8EA5-4CC8-A312-C11E9028DD19}" destId="{4E3EA1C1-071C-461A-9935-AE681BEC1F9D}" srcOrd="6" destOrd="0" presId="urn:microsoft.com/office/officeart/2005/8/layout/hProcess11"/>
    <dgm:cxn modelId="{8CCECF04-83A9-46A7-BCD6-614F4C1DB807}" type="presParOf" srcId="{4E3EA1C1-071C-461A-9935-AE681BEC1F9D}" destId="{CF70B6E3-581D-45F3-9BF3-A29DB810975F}" srcOrd="0" destOrd="0" presId="urn:microsoft.com/office/officeart/2005/8/layout/hProcess11"/>
    <dgm:cxn modelId="{4E29B482-C19A-4D08-BF1C-D2A9CFFAB9FD}" type="presParOf" srcId="{4E3EA1C1-071C-461A-9935-AE681BEC1F9D}" destId="{9FB21B16-3996-48C0-89EE-4824277669A5}" srcOrd="1" destOrd="0" presId="urn:microsoft.com/office/officeart/2005/8/layout/hProcess11"/>
    <dgm:cxn modelId="{5737AAEF-DD99-42E2-B363-769328666FEB}" type="presParOf" srcId="{4E3EA1C1-071C-461A-9935-AE681BEC1F9D}" destId="{756963A9-867C-4A8F-B358-732F61E8006C}" srcOrd="2" destOrd="0" presId="urn:microsoft.com/office/officeart/2005/8/layout/hProcess11"/>
    <dgm:cxn modelId="{A53616BA-C1B4-479E-B659-F24DEFF4CD4A}" type="presParOf" srcId="{CFEF0A90-8EA5-4CC8-A312-C11E9028DD19}" destId="{94AA4DF0-6F90-4CE0-8544-906845AEB6C3}" srcOrd="7" destOrd="0" presId="urn:microsoft.com/office/officeart/2005/8/layout/hProcess11"/>
    <dgm:cxn modelId="{69B53D84-1B51-4706-8ABB-603AEF10545E}" type="presParOf" srcId="{CFEF0A90-8EA5-4CC8-A312-C11E9028DD19}" destId="{1142F6CD-267C-4940-BCA8-9EF2BE43EAAB}" srcOrd="8" destOrd="0" presId="urn:microsoft.com/office/officeart/2005/8/layout/hProcess11"/>
    <dgm:cxn modelId="{B8BF1647-9819-4BB5-B183-5C6E9A7619F8}" type="presParOf" srcId="{1142F6CD-267C-4940-BCA8-9EF2BE43EAAB}" destId="{7C5D63F9-CFC5-4646-AAD7-4F4BB807D671}" srcOrd="0" destOrd="0" presId="urn:microsoft.com/office/officeart/2005/8/layout/hProcess11"/>
    <dgm:cxn modelId="{950703D4-0D24-4C5E-97CC-4B9A0F56EECF}" type="presParOf" srcId="{1142F6CD-267C-4940-BCA8-9EF2BE43EAAB}" destId="{47868655-76AE-43F1-A1BB-C22A0D400D5C}" srcOrd="1" destOrd="0" presId="urn:microsoft.com/office/officeart/2005/8/layout/hProcess11"/>
    <dgm:cxn modelId="{F07B29B9-3564-4A3F-BE82-962E7BA8B425}" type="presParOf" srcId="{1142F6CD-267C-4940-BCA8-9EF2BE43EAAB}" destId="{1AA0D276-F5EE-49BB-B4BB-98787098DC3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32553-443E-466F-A2A0-6482DA88E7EA}">
      <dsp:nvSpPr>
        <dsp:cNvPr id="0" name=""/>
        <dsp:cNvSpPr/>
      </dsp:nvSpPr>
      <dsp:spPr>
        <a:xfrm>
          <a:off x="164583" y="1368144"/>
          <a:ext cx="8007663" cy="181038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3D5D3-9B76-4FEC-AB6F-DC4831E6892A}">
      <dsp:nvSpPr>
        <dsp:cNvPr id="0" name=""/>
        <dsp:cNvSpPr/>
      </dsp:nvSpPr>
      <dsp:spPr>
        <a:xfrm>
          <a:off x="216028" y="113103"/>
          <a:ext cx="1384723" cy="1357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GB" sz="1500" kern="1200" dirty="0" smtClean="0"/>
            <a:t>1793 – </a:t>
          </a:r>
          <a:r>
            <a:rPr lang="en-GB" sz="1500" i="1" kern="1200" dirty="0" smtClean="0"/>
            <a:t>The Proceedings</a:t>
          </a:r>
          <a:endParaRPr lang="en-GB" sz="1500" i="1" kern="1200" dirty="0"/>
        </a:p>
      </dsp:txBody>
      <dsp:txXfrm>
        <a:off x="216028" y="113103"/>
        <a:ext cx="1384723" cy="1357969"/>
      </dsp:txXfrm>
    </dsp:sp>
    <dsp:sp modelId="{0FD88683-1356-400A-B216-1C0870CC90C4}">
      <dsp:nvSpPr>
        <dsp:cNvPr id="0" name=""/>
        <dsp:cNvSpPr/>
      </dsp:nvSpPr>
      <dsp:spPr>
        <a:xfrm>
          <a:off x="432048" y="1728191"/>
          <a:ext cx="1099514" cy="107175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C0D1FE-0F74-4F5A-97E7-B5F581A45F0A}">
      <dsp:nvSpPr>
        <dsp:cNvPr id="0" name=""/>
        <dsp:cNvSpPr/>
      </dsp:nvSpPr>
      <dsp:spPr>
        <a:xfrm>
          <a:off x="1656182" y="2715577"/>
          <a:ext cx="1384723"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GB" sz="1500" kern="1200" dirty="0" smtClean="0"/>
            <a:t>1982 – First monograph published</a:t>
          </a:r>
        </a:p>
      </dsp:txBody>
      <dsp:txXfrm>
        <a:off x="1656182" y="2715577"/>
        <a:ext cx="1384723" cy="1810385"/>
      </dsp:txXfrm>
    </dsp:sp>
    <dsp:sp modelId="{6760319D-6E13-4B36-A2F6-9F54A9FC3D3B}">
      <dsp:nvSpPr>
        <dsp:cNvPr id="0" name=""/>
        <dsp:cNvSpPr/>
      </dsp:nvSpPr>
      <dsp:spPr>
        <a:xfrm>
          <a:off x="1800200" y="1728191"/>
          <a:ext cx="1084398" cy="1024438"/>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E588A6-F9DA-47E3-9E29-0A4C646AEDD4}">
      <dsp:nvSpPr>
        <dsp:cNvPr id="0" name=""/>
        <dsp:cNvSpPr/>
      </dsp:nvSpPr>
      <dsp:spPr>
        <a:xfrm>
          <a:off x="3096350" y="0"/>
          <a:ext cx="1384723"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GB" sz="1500" kern="1200" dirty="0" smtClean="0"/>
            <a:t>1999 – PSAS Scanning project begins</a:t>
          </a:r>
          <a:endParaRPr lang="en-GB" sz="1500" kern="1200" dirty="0"/>
        </a:p>
      </dsp:txBody>
      <dsp:txXfrm>
        <a:off x="3096350" y="0"/>
        <a:ext cx="1384723" cy="1810385"/>
      </dsp:txXfrm>
    </dsp:sp>
    <dsp:sp modelId="{D6F316F4-8EA7-4765-8F3C-98B3BCFAE38C}">
      <dsp:nvSpPr>
        <dsp:cNvPr id="0" name=""/>
        <dsp:cNvSpPr/>
      </dsp:nvSpPr>
      <dsp:spPr>
        <a:xfrm>
          <a:off x="3240362" y="1728191"/>
          <a:ext cx="1094061" cy="117485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70B6E3-581D-45F3-9BF3-A29DB810975F}">
      <dsp:nvSpPr>
        <dsp:cNvPr id="0" name=""/>
        <dsp:cNvSpPr/>
      </dsp:nvSpPr>
      <dsp:spPr>
        <a:xfrm>
          <a:off x="4608510" y="2715577"/>
          <a:ext cx="1384723"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GB" sz="1500" kern="1200" dirty="0" smtClean="0"/>
            <a:t>2001 – First issue of </a:t>
          </a:r>
          <a:r>
            <a:rPr lang="en-GB" sz="1500" i="1" kern="1200" dirty="0" smtClean="0"/>
            <a:t>Scottish Archaeological Internet Reports</a:t>
          </a:r>
          <a:endParaRPr lang="en-GB" sz="1500" i="1" kern="1200" dirty="0"/>
        </a:p>
      </dsp:txBody>
      <dsp:txXfrm>
        <a:off x="4608510" y="2715577"/>
        <a:ext cx="1384723" cy="1810385"/>
      </dsp:txXfrm>
    </dsp:sp>
    <dsp:sp modelId="{9FB21B16-3996-48C0-89EE-4824277669A5}">
      <dsp:nvSpPr>
        <dsp:cNvPr id="0" name=""/>
        <dsp:cNvSpPr/>
      </dsp:nvSpPr>
      <dsp:spPr>
        <a:xfrm>
          <a:off x="4752530" y="1656183"/>
          <a:ext cx="1129888" cy="1174854"/>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5D63F9-CFC5-4646-AAD7-4F4BB807D671}">
      <dsp:nvSpPr>
        <dsp:cNvPr id="0" name=""/>
        <dsp:cNvSpPr/>
      </dsp:nvSpPr>
      <dsp:spPr>
        <a:xfrm>
          <a:off x="6053657" y="149107"/>
          <a:ext cx="1384723" cy="121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GB" sz="1500" kern="1200" dirty="0" smtClean="0"/>
            <a:t>Go-Digital Pilot Project</a:t>
          </a:r>
          <a:endParaRPr lang="en-GB" sz="1500" kern="1200" dirty="0"/>
        </a:p>
      </dsp:txBody>
      <dsp:txXfrm>
        <a:off x="6053657" y="149107"/>
        <a:ext cx="1384723" cy="1213953"/>
      </dsp:txXfrm>
    </dsp:sp>
    <dsp:sp modelId="{47868655-76AE-43F1-A1BB-C22A0D400D5C}">
      <dsp:nvSpPr>
        <dsp:cNvPr id="0" name=""/>
        <dsp:cNvSpPr/>
      </dsp:nvSpPr>
      <dsp:spPr>
        <a:xfrm>
          <a:off x="6264696" y="1368151"/>
          <a:ext cx="1885787" cy="1750918"/>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072DB41-7EA9-43E9-8020-EA55394A9FCF}" type="datetimeFigureOut">
              <a:rPr lang="en-GB" smtClean="0"/>
              <a:pPr/>
              <a:t>01/09/16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C85E92E-7519-408F-BA0F-956E62FB9957}" type="slidenum">
              <a:rPr lang="en-GB" smtClean="0"/>
              <a:pPr/>
              <a:t>‹#›</a:t>
            </a:fld>
            <a:endParaRPr lang="en-GB"/>
          </a:p>
        </p:txBody>
      </p:sp>
    </p:spTree>
    <p:extLst>
      <p:ext uri="{BB962C8B-B14F-4D97-AF65-F5344CB8AC3E}">
        <p14:creationId xmlns:p14="http://schemas.microsoft.com/office/powerpoint/2010/main" val="232445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C85E92E-7519-408F-BA0F-956E62FB9957}"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564813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Map interface/location-based searching</a:t>
            </a:r>
          </a:p>
          <a:p>
            <a:pPr fontAlgn="base"/>
            <a:r>
              <a:rPr lang="en-GB" dirty="0" smtClean="0"/>
              <a:t>Google Scholar indexing</a:t>
            </a:r>
          </a:p>
          <a:p>
            <a:pPr fontAlgn="base"/>
            <a:r>
              <a:rPr lang="en-GB" dirty="0" smtClean="0"/>
              <a:t>Entry in DOAJ</a:t>
            </a:r>
          </a:p>
          <a:p>
            <a:pPr fontAlgn="base"/>
            <a:r>
              <a:rPr lang="en-GB" dirty="0" smtClean="0"/>
              <a:t>Analysis of site visitors and readers</a:t>
            </a:r>
          </a:p>
          <a:p>
            <a:endParaRPr lang="en-GB" dirty="0" smtClean="0"/>
          </a:p>
          <a:p>
            <a:endParaRPr lang="en-GB" dirty="0" smtClean="0"/>
          </a:p>
          <a:p>
            <a:r>
              <a:rPr lang="en-GB" dirty="0" smtClean="0"/>
              <a:t>The idea</a:t>
            </a:r>
            <a:r>
              <a:rPr lang="en-GB" baseline="0" dirty="0" smtClean="0"/>
              <a:t> is that by making this an iterative process, with relatively small-scale stages that each offer opportunities for feedback, improvement and gradual process, it will be achievable even for a relatively small team.</a:t>
            </a:r>
          </a:p>
          <a:p>
            <a:endParaRPr lang="en-US" dirty="0"/>
          </a:p>
        </p:txBody>
      </p:sp>
      <p:sp>
        <p:nvSpPr>
          <p:cNvPr id="4" name="Slide Number Placeholder 3"/>
          <p:cNvSpPr>
            <a:spLocks noGrp="1"/>
          </p:cNvSpPr>
          <p:nvPr>
            <p:ph type="sldNum" sz="quarter" idx="10"/>
          </p:nvPr>
        </p:nvSpPr>
        <p:spPr/>
        <p:txBody>
          <a:bodyPr/>
          <a:lstStyle/>
          <a:p>
            <a:fld id="{AC85E92E-7519-408F-BA0F-956E62FB9957}" type="slidenum">
              <a:rPr lang="en-GB" smtClean="0"/>
              <a:pPr/>
              <a:t>10</a:t>
            </a:fld>
            <a:endParaRPr lang="en-GB"/>
          </a:p>
        </p:txBody>
      </p:sp>
    </p:spTree>
    <p:extLst>
      <p:ext uri="{BB962C8B-B14F-4D97-AF65-F5344CB8AC3E}">
        <p14:creationId xmlns:p14="http://schemas.microsoft.com/office/powerpoint/2010/main" val="407390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William </a:t>
            </a:r>
            <a:r>
              <a:rPr lang="en-GB" dirty="0" err="1" smtClean="0"/>
              <a:t>Smellie</a:t>
            </a:r>
            <a:r>
              <a:rPr lang="en-GB" dirty="0" smtClean="0"/>
              <a:t> – </a:t>
            </a:r>
            <a:r>
              <a:rPr lang="en-GB" dirty="0" smtClean="0"/>
              <a:t>creator of </a:t>
            </a:r>
            <a:r>
              <a:rPr lang="en-GB" dirty="0" smtClean="0"/>
              <a:t>the </a:t>
            </a:r>
            <a:r>
              <a:rPr lang="en-GB" dirty="0" smtClean="0"/>
              <a:t>first ever </a:t>
            </a:r>
            <a:r>
              <a:rPr lang="en-GB" dirty="0" err="1" smtClean="0"/>
              <a:t>encyclopedia</a:t>
            </a:r>
            <a:r>
              <a:rPr lang="en-GB" baseline="0" dirty="0" smtClean="0"/>
              <a:t> </a:t>
            </a:r>
            <a:r>
              <a:rPr lang="en-GB" baseline="0" dirty="0" err="1" smtClean="0"/>
              <a:t>Brittanica</a:t>
            </a:r>
            <a:r>
              <a:rPr lang="en-GB" baseline="0" dirty="0" smtClean="0"/>
              <a:t> (1768 to 1771)</a:t>
            </a:r>
          </a:p>
          <a:p>
            <a:r>
              <a:rPr lang="en-GB" baseline="0" dirty="0" smtClean="0"/>
              <a:t>Society of Antiquaries’ </a:t>
            </a:r>
            <a:r>
              <a:rPr lang="en-GB" baseline="0" dirty="0" err="1" smtClean="0"/>
              <a:t>Superindentant</a:t>
            </a:r>
            <a:r>
              <a:rPr lang="en-GB" baseline="0" dirty="0" smtClean="0"/>
              <a:t> of </a:t>
            </a:r>
            <a:r>
              <a:rPr lang="en-GB" baseline="0" smtClean="0"/>
              <a:t>Natural History </a:t>
            </a:r>
          </a:p>
          <a:p>
            <a:r>
              <a:rPr lang="en-GB" baseline="0" smtClean="0"/>
              <a:t>He </a:t>
            </a:r>
            <a:r>
              <a:rPr lang="en-GB" baseline="0" dirty="0" smtClean="0"/>
              <a:t>wrote The Philosophy of Natural History </a:t>
            </a:r>
          </a:p>
          <a:p>
            <a:endParaRPr lang="en-US" dirty="0"/>
          </a:p>
        </p:txBody>
      </p:sp>
      <p:sp>
        <p:nvSpPr>
          <p:cNvPr id="4" name="Slide Number Placeholder 3"/>
          <p:cNvSpPr>
            <a:spLocks noGrp="1"/>
          </p:cNvSpPr>
          <p:nvPr>
            <p:ph type="sldNum" sz="quarter" idx="10"/>
          </p:nvPr>
        </p:nvSpPr>
        <p:spPr/>
        <p:txBody>
          <a:bodyPr/>
          <a:lstStyle/>
          <a:p>
            <a:fld id="{AC85E92E-7519-408F-BA0F-956E62FB9957}" type="slidenum">
              <a:rPr lang="en-GB" smtClean="0"/>
              <a:pPr/>
              <a:t>11</a:t>
            </a:fld>
            <a:endParaRPr lang="en-GB"/>
          </a:p>
        </p:txBody>
      </p:sp>
    </p:spTree>
    <p:extLst>
      <p:ext uri="{BB962C8B-B14F-4D97-AF65-F5344CB8AC3E}">
        <p14:creationId xmlns:p14="http://schemas.microsoft.com/office/powerpoint/2010/main" val="2849739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C85E92E-7519-408F-BA0F-956E62FB9957}" type="slidenum">
              <a:rPr lang="en-GB" smtClean="0"/>
              <a:pPr/>
              <a:t>12</a:t>
            </a:fld>
            <a:endParaRPr lang="en-GB"/>
          </a:p>
        </p:txBody>
      </p:sp>
    </p:spTree>
    <p:extLst>
      <p:ext uri="{BB962C8B-B14F-4D97-AF65-F5344CB8AC3E}">
        <p14:creationId xmlns:p14="http://schemas.microsoft.com/office/powerpoint/2010/main" val="296737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smtClean="0">
                <a:solidFill>
                  <a:schemeClr val="tx1"/>
                </a:solidFill>
                <a:effectLst/>
                <a:latin typeface="+mn-lt"/>
                <a:ea typeface="+mn-ea"/>
                <a:cs typeface="+mn-cs"/>
              </a:rPr>
              <a:t>The Society of Antiquaries of Scotland was founded in 1780,</a:t>
            </a:r>
            <a:r>
              <a:rPr lang="en-GB" sz="1200" b="0" i="0" u="none" strike="noStrike" kern="1200" baseline="0" dirty="0" smtClean="0">
                <a:solidFill>
                  <a:schemeClr val="tx1"/>
                </a:solidFill>
                <a:effectLst/>
                <a:latin typeface="+mn-lt"/>
                <a:ea typeface="+mn-ea"/>
                <a:cs typeface="+mn-cs"/>
              </a:rPr>
              <a:t> during a period known as the Scottish Enlightenment. </a:t>
            </a:r>
            <a:r>
              <a:rPr lang="en-GB" sz="1200" b="0" i="0" kern="1200" dirty="0" smtClean="0">
                <a:solidFill>
                  <a:schemeClr val="tx1"/>
                </a:solidFill>
                <a:effectLst/>
                <a:latin typeface="+mn-lt"/>
                <a:ea typeface="+mn-ea"/>
                <a:cs typeface="+mn-cs"/>
              </a:rPr>
              <a:t>This was an</a:t>
            </a:r>
            <a:r>
              <a:rPr lang="en-GB" sz="1200" b="0" i="0" kern="1200" baseline="0" dirty="0" smtClean="0">
                <a:solidFill>
                  <a:schemeClr val="tx1"/>
                </a:solidFill>
                <a:effectLst/>
                <a:latin typeface="+mn-lt"/>
                <a:ea typeface="+mn-ea"/>
                <a:cs typeface="+mn-cs"/>
              </a:rPr>
              <a:t> era c</a:t>
            </a:r>
            <a:r>
              <a:rPr lang="en-GB" sz="1200" b="0" i="0" kern="1200" dirty="0" smtClean="0">
                <a:solidFill>
                  <a:schemeClr val="tx1"/>
                </a:solidFill>
                <a:effectLst/>
                <a:latin typeface="+mn-lt"/>
                <a:ea typeface="+mn-ea"/>
                <a:cs typeface="+mn-cs"/>
              </a:rPr>
              <a:t>haracterised by an outpouring of intellectual,</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scientific and artistic accomplishments</a:t>
            </a:r>
            <a:r>
              <a:rPr lang="en-GB" sz="1200" b="0" i="0" kern="1200" baseline="0" dirty="0" smtClean="0">
                <a:solidFill>
                  <a:schemeClr val="tx1"/>
                </a:solidFill>
                <a:effectLst/>
                <a:latin typeface="+mn-lt"/>
                <a:ea typeface="+mn-ea"/>
                <a:cs typeface="+mn-cs"/>
              </a:rPr>
              <a:t> that would affect not just Scotland but the entire Western world. </a:t>
            </a:r>
          </a:p>
          <a:p>
            <a:endParaRPr lang="en-GB" sz="1200" b="0" i="0" kern="1200" baseline="0" dirty="0" smtClean="0">
              <a:solidFill>
                <a:schemeClr val="tx1"/>
              </a:solidFill>
              <a:effectLst/>
              <a:latin typeface="+mn-lt"/>
              <a:ea typeface="+mn-ea"/>
              <a:cs typeface="+mn-cs"/>
            </a:endParaRPr>
          </a:p>
          <a:p>
            <a:pPr rtl="0"/>
            <a:r>
              <a:rPr lang="en-GB" sz="1200" b="0" i="0" u="none" strike="noStrike" kern="1200" dirty="0" smtClean="0">
                <a:solidFill>
                  <a:schemeClr val="tx1"/>
                </a:solidFill>
                <a:latin typeface="+mn-lt"/>
                <a:ea typeface="+mn-ea"/>
                <a:cs typeface="+mn-cs"/>
              </a:rPr>
              <a:t>The Society of Antiquaries of Scotland has been an active publisher of Scotland’s history and archaeology since 1792; the Proceedings of the Society of Antiquaries of Scotland (PSAS), has been the primary journal dealing with Scotland’s past in its British and European context since 1851. </a:t>
            </a:r>
            <a:endParaRPr lang="en-GB" b="0" dirty="0" smtClean="0"/>
          </a:p>
          <a:p>
            <a:r>
              <a:rPr lang="en-GB" b="0" dirty="0" smtClean="0"/>
              <a:t/>
            </a:r>
            <a:br>
              <a:rPr lang="en-GB" b="0" dirty="0" smtClean="0"/>
            </a:br>
            <a:r>
              <a:rPr lang="en-GB" sz="1200" b="0" i="0" u="none" strike="noStrike" kern="1200" dirty="0" smtClean="0">
                <a:solidFill>
                  <a:schemeClr val="tx1"/>
                </a:solidFill>
                <a:latin typeface="+mn-lt"/>
                <a:ea typeface="+mn-ea"/>
                <a:cs typeface="+mn-cs"/>
              </a:rPr>
              <a:t>Publication in PSAS has often been seen by many archaeologists as the ‘end’ of the research cycle: excavation is followed by publication, and the process is complete. However, there is increasing awareness that the final report alone does not tell the whole story, and many readers would also like to examine raw data. </a:t>
            </a:r>
            <a:endParaRPr lang="en-GB" b="0" dirty="0" smtClean="0"/>
          </a:p>
          <a:p>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latin typeface="+mn-lt"/>
                <a:ea typeface="+mn-ea"/>
                <a:cs typeface="+mn-cs"/>
              </a:rPr>
              <a:t>In 2001, the Society created a new, fully peer reviewed, freely available online journal, Scottish Archaeological Internet Reports (SAIR), so was an early adopter of Open Access in an archaeological context. SAIR was intended to provide a new, lower-cost publication outlet for detailed archaeological reports; over the last fifteen years it has evolved to include the publication of many different types of projects – including large-scale surveys, gazetteers and conference proceedings – which would not be possible or desirable to publish in print for various reasons.</a:t>
            </a:r>
            <a:endParaRPr lang="en-GB" b="0" dirty="0" smtClean="0"/>
          </a:p>
          <a:p>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85E92E-7519-408F-BA0F-956E62FB9957}" type="slidenum">
              <a:rPr lang="en-GB" smtClean="0"/>
              <a:pPr/>
              <a:t>2</a:t>
            </a:fld>
            <a:endParaRPr lang="en-GB"/>
          </a:p>
        </p:txBody>
      </p:sp>
    </p:spTree>
    <p:extLst>
      <p:ext uri="{BB962C8B-B14F-4D97-AF65-F5344CB8AC3E}">
        <p14:creationId xmlns:p14="http://schemas.microsoft.com/office/powerpoint/2010/main" val="2381984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smtClean="0">
                <a:solidFill>
                  <a:schemeClr val="tx1"/>
                </a:solidFill>
                <a:latin typeface="+mn-lt"/>
                <a:ea typeface="+mn-ea"/>
                <a:cs typeface="+mn-cs"/>
              </a:rPr>
              <a:t>In 2001, the Society created a new, fully peer reviewed, freely available online journal, Scottish Archaeological Internet Reports (SAIR), so was an early adopter of Open Access in an archaeological context. SAIR was intended to provide a new, lower-cost publication outlet for detailed archaeological reports; over the last fifteen years it has evolved to include the publication of many different types of projects – including large-scale surveys, gazetteers and conference proceedings – which would not be possible or desirable to publish in print for various reasons.</a:t>
            </a:r>
            <a:endParaRPr lang="en-GB" b="0" dirty="0" smtClean="0"/>
          </a:p>
        </p:txBody>
      </p:sp>
      <p:sp>
        <p:nvSpPr>
          <p:cNvPr id="4" name="Slide Number Placeholder 3"/>
          <p:cNvSpPr>
            <a:spLocks noGrp="1"/>
          </p:cNvSpPr>
          <p:nvPr>
            <p:ph type="sldNum" sz="quarter" idx="10"/>
          </p:nvPr>
        </p:nvSpPr>
        <p:spPr/>
        <p:txBody>
          <a:bodyPr/>
          <a:lstStyle/>
          <a:p>
            <a:fld id="{AC85E92E-7519-408F-BA0F-956E62FB9957}" type="slidenum">
              <a:rPr lang="en-GB" smtClean="0"/>
              <a:pPr/>
              <a:t>3</a:t>
            </a:fld>
            <a:endParaRPr lang="en-GB"/>
          </a:p>
        </p:txBody>
      </p:sp>
    </p:spTree>
    <p:extLst>
      <p:ext uri="{BB962C8B-B14F-4D97-AF65-F5344CB8AC3E}">
        <p14:creationId xmlns:p14="http://schemas.microsoft.com/office/powerpoint/2010/main" val="7372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smtClean="0">
                <a:solidFill>
                  <a:schemeClr val="tx1"/>
                </a:solidFill>
                <a:latin typeface="+mn-lt"/>
                <a:ea typeface="+mn-ea"/>
                <a:cs typeface="+mn-cs"/>
              </a:rPr>
              <a:t>I mentioned large-scale surveys, gazetteers and conference proceedings – which would not be possible or desirable to publish in print for various reasons</a:t>
            </a:r>
          </a:p>
          <a:p>
            <a:pPr rtl="0"/>
            <a:endParaRPr lang="en-GB" sz="1200" b="0" i="0" u="none" strike="noStrik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85E92E-7519-408F-BA0F-956E62FB9957}" type="slidenum">
              <a:rPr lang="en-GB" smtClean="0"/>
              <a:pPr/>
              <a:t>4</a:t>
            </a:fld>
            <a:endParaRPr lang="en-GB"/>
          </a:p>
        </p:txBody>
      </p:sp>
    </p:spTree>
    <p:extLst>
      <p:ext uri="{BB962C8B-B14F-4D97-AF65-F5344CB8AC3E}">
        <p14:creationId xmlns:p14="http://schemas.microsoft.com/office/powerpoint/2010/main" val="7372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AC85E92E-7519-408F-BA0F-956E62FB9957}"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 year, our Council finally agreed to move towards full Open Access publication of</a:t>
            </a:r>
            <a:r>
              <a:rPr lang="en-GB" baseline="0" dirty="0" smtClean="0"/>
              <a:t> both of our journals – free at the time of publication. Articles Processing Charges will be charged to those who have funding from Historic Scotland or research councils, but </a:t>
            </a:r>
            <a:r>
              <a:rPr lang="en-GB" baseline="0" dirty="0" smtClean="0"/>
              <a:t>the Society will fund those papers which don’t have funding available to them. </a:t>
            </a:r>
            <a:endParaRPr lang="en-US" dirty="0"/>
          </a:p>
        </p:txBody>
      </p:sp>
      <p:sp>
        <p:nvSpPr>
          <p:cNvPr id="4" name="Slide Number Placeholder 3"/>
          <p:cNvSpPr>
            <a:spLocks noGrp="1"/>
          </p:cNvSpPr>
          <p:nvPr>
            <p:ph type="sldNum" sz="quarter" idx="10"/>
          </p:nvPr>
        </p:nvSpPr>
        <p:spPr/>
        <p:txBody>
          <a:bodyPr/>
          <a:lstStyle/>
          <a:p>
            <a:fld id="{AC85E92E-7519-408F-BA0F-956E62FB9957}" type="slidenum">
              <a:rPr lang="en-GB" smtClean="0"/>
              <a:pPr/>
              <a:t>6</a:t>
            </a:fld>
            <a:endParaRPr lang="en-GB"/>
          </a:p>
        </p:txBody>
      </p:sp>
    </p:spTree>
    <p:extLst>
      <p:ext uri="{BB962C8B-B14F-4D97-AF65-F5344CB8AC3E}">
        <p14:creationId xmlns:p14="http://schemas.microsoft.com/office/powerpoint/2010/main" val="68414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many of our Fellows, moving away</a:t>
            </a:r>
            <a:r>
              <a:rPr lang="en-GB" baseline="0" dirty="0" smtClean="0"/>
              <a:t> from print means that they’re losing a benefit of membership.</a:t>
            </a:r>
          </a:p>
          <a:p>
            <a:r>
              <a:rPr lang="en-GB" baseline="0" dirty="0" smtClean="0"/>
              <a:t>Authors – greatly increased </a:t>
            </a:r>
            <a:endParaRPr lang="en-US" dirty="0"/>
          </a:p>
        </p:txBody>
      </p:sp>
      <p:sp>
        <p:nvSpPr>
          <p:cNvPr id="4" name="Slide Number Placeholder 3"/>
          <p:cNvSpPr>
            <a:spLocks noGrp="1"/>
          </p:cNvSpPr>
          <p:nvPr>
            <p:ph type="sldNum" sz="quarter" idx="10"/>
          </p:nvPr>
        </p:nvSpPr>
        <p:spPr/>
        <p:txBody>
          <a:bodyPr/>
          <a:lstStyle/>
          <a:p>
            <a:fld id="{AC85E92E-7519-408F-BA0F-956E62FB9957}" type="slidenum">
              <a:rPr lang="en-GB" smtClean="0"/>
              <a:pPr/>
              <a:t>7</a:t>
            </a:fld>
            <a:endParaRPr lang="en-GB"/>
          </a:p>
        </p:txBody>
      </p:sp>
    </p:spTree>
    <p:extLst>
      <p:ext uri="{BB962C8B-B14F-4D97-AF65-F5344CB8AC3E}">
        <p14:creationId xmlns:p14="http://schemas.microsoft.com/office/powerpoint/2010/main" val="164356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other question</a:t>
            </a:r>
            <a:r>
              <a:rPr lang="en-GB" baseline="0" dirty="0" smtClean="0"/>
              <a:t> is: how do we make this happen? </a:t>
            </a:r>
            <a:endParaRPr lang="en-US" dirty="0"/>
          </a:p>
        </p:txBody>
      </p:sp>
      <p:sp>
        <p:nvSpPr>
          <p:cNvPr id="4" name="Slide Number Placeholder 3"/>
          <p:cNvSpPr>
            <a:spLocks noGrp="1"/>
          </p:cNvSpPr>
          <p:nvPr>
            <p:ph type="sldNum" sz="quarter" idx="10"/>
          </p:nvPr>
        </p:nvSpPr>
        <p:spPr/>
        <p:txBody>
          <a:bodyPr/>
          <a:lstStyle/>
          <a:p>
            <a:fld id="{AC85E92E-7519-408F-BA0F-956E62FB9957}" type="slidenum">
              <a:rPr lang="en-GB" smtClean="0"/>
              <a:pPr/>
              <a:t>8</a:t>
            </a:fld>
            <a:endParaRPr lang="en-GB"/>
          </a:p>
        </p:txBody>
      </p:sp>
    </p:spTree>
    <p:extLst>
      <p:ext uri="{BB962C8B-B14F-4D97-AF65-F5344CB8AC3E}">
        <p14:creationId xmlns:p14="http://schemas.microsoft.com/office/powerpoint/2010/main" val="162537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Full-text search functionality across all items in a group (</a:t>
            </a:r>
            <a:r>
              <a:rPr lang="en-GB" dirty="0" err="1" smtClean="0"/>
              <a:t>ie</a:t>
            </a:r>
            <a:r>
              <a:rPr lang="en-GB" dirty="0" smtClean="0"/>
              <a:t>, books) as well as in a collection (all of the Society’s publications together)</a:t>
            </a:r>
            <a:endParaRPr lang="en-US" dirty="0" smtClean="0"/>
          </a:p>
          <a:p>
            <a:endParaRPr lang="en-US" dirty="0"/>
          </a:p>
        </p:txBody>
      </p:sp>
      <p:sp>
        <p:nvSpPr>
          <p:cNvPr id="4" name="Slide Number Placeholder 3"/>
          <p:cNvSpPr>
            <a:spLocks noGrp="1"/>
          </p:cNvSpPr>
          <p:nvPr>
            <p:ph type="sldNum" sz="quarter" idx="10"/>
          </p:nvPr>
        </p:nvSpPr>
        <p:spPr/>
        <p:txBody>
          <a:bodyPr/>
          <a:lstStyle/>
          <a:p>
            <a:fld id="{AC85E92E-7519-408F-BA0F-956E62FB9957}" type="slidenum">
              <a:rPr lang="en-GB" smtClean="0"/>
              <a:pPr/>
              <a:t>9</a:t>
            </a:fld>
            <a:endParaRPr lang="en-GB"/>
          </a:p>
        </p:txBody>
      </p:sp>
    </p:spTree>
    <p:extLst>
      <p:ext uri="{BB962C8B-B14F-4D97-AF65-F5344CB8AC3E}">
        <p14:creationId xmlns:p14="http://schemas.microsoft.com/office/powerpoint/2010/main" val="332979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CD2662B-8E3B-4641-96BA-0813813E899F}" type="datetime1">
              <a:rPr lang="en-GB" smtClean="0"/>
              <a:pPr/>
              <a:t>01/09/16</a:t>
            </a:fld>
            <a:endParaRPr lang="en-GB"/>
          </a:p>
        </p:txBody>
      </p:sp>
      <p:sp>
        <p:nvSpPr>
          <p:cNvPr id="6" name="Slide Number Placeholder 5"/>
          <p:cNvSpPr>
            <a:spLocks noGrp="1"/>
          </p:cNvSpPr>
          <p:nvPr>
            <p:ph type="sldNum" sz="quarter" idx="12"/>
          </p:nvPr>
        </p:nvSpPr>
        <p:spPr/>
        <p:txBody>
          <a:bodyPr/>
          <a:lstStyle/>
          <a:p>
            <a:fld id="{FC7101E0-00C3-47FE-8BEF-2C92FE80C95A}" type="slidenum">
              <a:rPr lang="en-GB" smtClean="0"/>
              <a:pPr/>
              <a:t>‹#›</a:t>
            </a:fld>
            <a:endParaRPr lang="en-GB"/>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r>
              <a:rPr lang="en-GB" dirty="0" smtClean="0"/>
              <a:t>emma@socantscot.org</a:t>
            </a:r>
            <a:endParaRPr lang="en-GB" dirty="0"/>
          </a:p>
        </p:txBody>
      </p:sp>
    </p:spTree>
  </p:cSld>
  <p:clrMapOvr>
    <a:masterClrMapping/>
  </p:clrMapOvr>
  <p:transition spd="med" advClick="0" advTm="2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5C885C5-05A5-4C9A-B9BD-83CE13DBB1C6}" type="datetime1">
              <a:rPr lang="en-GB" smtClean="0"/>
              <a:pPr/>
              <a:t>01/09/16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6" name="Slide Number Placeholder 5"/>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933F9D-BAC2-49EC-AFE7-3F68DC0EB249}" type="datetime1">
              <a:rPr lang="en-GB" smtClean="0"/>
              <a:pPr/>
              <a:t>01/09/16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6" name="Slide Number Placeholder 5"/>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CD2662B-8E3B-4641-96BA-0813813E899F}" type="datetime1">
              <a:rPr lang="en-GB" smtClean="0">
                <a:solidFill>
                  <a:prstClr val="black">
                    <a:tint val="75000"/>
                  </a:prstClr>
                </a:solidFill>
              </a:rPr>
              <a:pPr/>
              <a:t>01/09/16</a:t>
            </a:fld>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lgn="ctr"/>
            <a:r>
              <a:rPr lang="en-GB" dirty="0" smtClean="0">
                <a:solidFill>
                  <a:prstClr val="black"/>
                </a:solidFill>
              </a:rPr>
              <a:t>emma@socantscot.org</a:t>
            </a:r>
            <a:endParaRPr lang="en-GB" dirty="0">
              <a:solidFill>
                <a:prstClr val="black"/>
              </a:solidFill>
            </a:endParaRPr>
          </a:p>
        </p:txBody>
      </p:sp>
    </p:spTree>
    <p:extLst>
      <p:ext uri="{BB962C8B-B14F-4D97-AF65-F5344CB8AC3E}">
        <p14:creationId xmlns:p14="http://schemas.microsoft.com/office/powerpoint/2010/main" val="73394516"/>
      </p:ext>
    </p:extLst>
  </p:cSld>
  <p:clrMapOvr>
    <a:masterClrMapping/>
  </p:clrMapOvr>
  <p:transition spd="med" advClick="0" advTm="2000">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C00000"/>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CB44C78B-8560-4234-8FFC-67B0ED5128FE}" type="datetime1">
              <a:rPr lang="en-GB" smtClean="0">
                <a:solidFill>
                  <a:prstClr val="black">
                    <a:tint val="75000"/>
                  </a:prstClr>
                </a:solidFill>
              </a:rPr>
              <a:pPr/>
              <a:t>01/09/16</a:t>
            </a:fld>
            <a:endParaRPr lang="en-GB">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lgn="ctr"/>
            <a:r>
              <a:rPr lang="en-GB" dirty="0" smtClean="0">
                <a:solidFill>
                  <a:prstClr val="black"/>
                </a:solidFill>
              </a:rPr>
              <a:t>emma@socantscot.org</a:t>
            </a:r>
            <a:endParaRPr lang="en-GB" dirty="0">
              <a:solidFill>
                <a:prstClr val="black"/>
              </a:solidFill>
            </a:endParaRPr>
          </a:p>
        </p:txBody>
      </p:sp>
      <p:sp>
        <p:nvSpPr>
          <p:cNvPr id="6" name="Slide Number Placeholder 5"/>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4922927"/>
      </p:ext>
    </p:extLst>
  </p:cSld>
  <p:clrMapOvr>
    <a:masterClrMapping/>
  </p:clrMapOvr>
  <p:transition spd="med" advClick="0" advTm="2000">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84ACD-7AE9-4F5C-839C-541C4F41B413}" type="datetime1">
              <a:rPr lang="en-GB" smtClean="0">
                <a:solidFill>
                  <a:prstClr val="black">
                    <a:tint val="75000"/>
                  </a:prstClr>
                </a:solidFill>
              </a:rPr>
              <a:pPr/>
              <a:t>01/09/16</a:t>
            </a:fld>
            <a:endParaRPr lang="en-GB">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smtClean="0">
                <a:solidFill>
                  <a:prstClr val="black"/>
                </a:solidFill>
              </a:rPr>
              <a:t>ScARF Overview - Dr Jeff Sanders</a:t>
            </a:r>
            <a:endParaRPr lang="en-GB">
              <a:solidFill>
                <a:prstClr val="black"/>
              </a:solidFill>
            </a:endParaRPr>
          </a:p>
        </p:txBody>
      </p:sp>
      <p:sp>
        <p:nvSpPr>
          <p:cNvPr id="6" name="Slide Number Placeholder 5"/>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5017114"/>
      </p:ext>
    </p:extLst>
  </p:cSld>
  <p:clrMapOvr>
    <a:masterClrMapping/>
  </p:clrMapOvr>
  <p:transition spd="med" advClick="0" advTm="2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5B48FF5-4F14-4EEA-896C-B58CF010C556}" type="datetime1">
              <a:rPr lang="en-GB" smtClean="0">
                <a:solidFill>
                  <a:prstClr val="black">
                    <a:tint val="75000"/>
                  </a:prstClr>
                </a:solidFill>
              </a:rPr>
              <a:pPr/>
              <a:t>01/09/16</a:t>
            </a:fld>
            <a:endParaRPr lang="en-GB">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lgn="ctr"/>
            <a:r>
              <a:rPr lang="en-GB" dirty="0" smtClean="0">
                <a:solidFill>
                  <a:prstClr val="black"/>
                </a:solidFill>
              </a:rPr>
              <a:t>emma@socantscot.org</a:t>
            </a:r>
            <a:endParaRPr lang="en-GB" dirty="0">
              <a:solidFill>
                <a:prstClr val="black"/>
              </a:solidFill>
            </a:endParaRPr>
          </a:p>
        </p:txBody>
      </p:sp>
      <p:sp>
        <p:nvSpPr>
          <p:cNvPr id="7" name="Slide Number Placeholder 6"/>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061437"/>
      </p:ext>
    </p:extLst>
  </p:cSld>
  <p:clrMapOvr>
    <a:masterClrMapping/>
  </p:clrMapOvr>
  <p:transition spd="med" advClick="0" advTm="2000">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B7CC8C-9DE0-4060-B7BA-7B975CCD345A}" type="datetime1">
              <a:rPr lang="en-GB" smtClean="0">
                <a:solidFill>
                  <a:prstClr val="black">
                    <a:tint val="75000"/>
                  </a:prstClr>
                </a:solidFill>
              </a:rPr>
              <a:pPr/>
              <a:t>01/09/16</a:t>
            </a:fld>
            <a:endParaRPr lang="en-GB">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GB" smtClean="0">
                <a:solidFill>
                  <a:prstClr val="black"/>
                </a:solidFill>
              </a:rPr>
              <a:t>ScARF Overview - Dr Jeff Sanders</a:t>
            </a:r>
            <a:endParaRPr lang="en-GB">
              <a:solidFill>
                <a:prstClr val="black"/>
              </a:solidFill>
            </a:endParaRPr>
          </a:p>
        </p:txBody>
      </p:sp>
      <p:sp>
        <p:nvSpPr>
          <p:cNvPr id="9" name="Slide Number Placeholder 8"/>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8992814"/>
      </p:ext>
    </p:extLst>
  </p:cSld>
  <p:clrMapOvr>
    <a:masterClrMapping/>
  </p:clrMapOvr>
  <p:transition spd="med" advClick="0" advTm="2000">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C84AF8-6E1C-4F97-87EC-9D9726E4937A}" type="datetime1">
              <a:rPr lang="en-GB" smtClean="0">
                <a:solidFill>
                  <a:prstClr val="black">
                    <a:tint val="75000"/>
                  </a:prstClr>
                </a:solidFill>
              </a:rPr>
              <a:pPr/>
              <a:t>01/09/16</a:t>
            </a:fld>
            <a:endParaRPr lang="en-GB">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GB" smtClean="0">
                <a:solidFill>
                  <a:prstClr val="black"/>
                </a:solidFill>
              </a:rPr>
              <a:t>ScARF Overview - Dr Jeff Sanders</a:t>
            </a:r>
            <a:endParaRPr lang="en-GB">
              <a:solidFill>
                <a:prstClr val="black"/>
              </a:solidFill>
            </a:endParaRPr>
          </a:p>
        </p:txBody>
      </p:sp>
      <p:sp>
        <p:nvSpPr>
          <p:cNvPr id="5" name="Slide Number Placeholder 4"/>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3893728"/>
      </p:ext>
    </p:extLst>
  </p:cSld>
  <p:clrMapOvr>
    <a:masterClrMapping/>
  </p:clrMapOvr>
  <p:transition spd="med" advClick="0" advTm="2000">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BC2CF-023A-4313-99CC-F71C2FD54CAB}" type="datetime1">
              <a:rPr lang="en-GB" smtClean="0">
                <a:solidFill>
                  <a:prstClr val="black">
                    <a:tint val="75000"/>
                  </a:prstClr>
                </a:solidFill>
              </a:rPr>
              <a:pPr/>
              <a:t>01/09/16</a:t>
            </a:fld>
            <a:endParaRPr lang="en-GB">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GB" smtClean="0">
                <a:solidFill>
                  <a:prstClr val="black"/>
                </a:solidFill>
              </a:rPr>
              <a:t>ScARF Overview - Dr Jeff Sanders</a:t>
            </a:r>
            <a:endParaRPr lang="en-GB">
              <a:solidFill>
                <a:prstClr val="black"/>
              </a:solidFill>
            </a:endParaRPr>
          </a:p>
        </p:txBody>
      </p:sp>
      <p:sp>
        <p:nvSpPr>
          <p:cNvPr id="4" name="Slide Number Placeholder 3"/>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6563800"/>
      </p:ext>
    </p:extLst>
  </p:cSld>
  <p:clrMapOvr>
    <a:masterClrMapping/>
  </p:clrMapOvr>
  <p:transition spd="med" advClick="0" advTm="2000">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33EE7-9FAE-496A-8B5F-EB645277EDA3}" type="datetime1">
              <a:rPr lang="en-GB" smtClean="0">
                <a:solidFill>
                  <a:prstClr val="black">
                    <a:tint val="75000"/>
                  </a:prstClr>
                </a:solidFill>
              </a:rPr>
              <a:pPr/>
              <a:t>01/09/16</a:t>
            </a:fld>
            <a:endParaRPr lang="en-GB">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lgn="ctr"/>
            <a:r>
              <a:rPr lang="en-GB" dirty="0" smtClean="0">
                <a:solidFill>
                  <a:prstClr val="black"/>
                </a:solidFill>
              </a:rPr>
              <a:t>emma@socantscot.org</a:t>
            </a:r>
            <a:endParaRPr lang="en-GB" dirty="0">
              <a:solidFill>
                <a:prstClr val="black"/>
              </a:solidFill>
            </a:endParaRPr>
          </a:p>
        </p:txBody>
      </p:sp>
      <p:sp>
        <p:nvSpPr>
          <p:cNvPr id="7" name="Slide Number Placeholder 6"/>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0778525"/>
      </p:ext>
    </p:extLst>
  </p:cSld>
  <p:clrMapOvr>
    <a:masterClrMapping/>
  </p:clrMapOvr>
  <p:transition spd="med" advClick="0" advTm="2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CB44C78B-8560-4234-8FFC-67B0ED5128FE}" type="datetime1">
              <a:rPr lang="en-GB" smtClean="0"/>
              <a:pPr/>
              <a:t>01/09/16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r>
              <a:rPr lang="en-GB" dirty="0" smtClean="0"/>
              <a:t>emma@socantscot.org</a:t>
            </a:r>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a:t>
            </a:fld>
            <a:endParaRPr lang="en-GB"/>
          </a:p>
        </p:txBody>
      </p:sp>
      <p:sp>
        <p:nvSpPr>
          <p:cNvPr id="7" name="TextBox 6"/>
          <p:cNvSpPr txBox="1"/>
          <p:nvPr userDrawn="1"/>
        </p:nvSpPr>
        <p:spPr>
          <a:xfrm>
            <a:off x="493833" y="142921"/>
            <a:ext cx="8254631" cy="369332"/>
          </a:xfrm>
          <a:prstGeom prst="rect">
            <a:avLst/>
          </a:prstGeom>
          <a:noFill/>
        </p:spPr>
        <p:txBody>
          <a:bodyPr wrap="square" rtlCol="0">
            <a:spAutoFit/>
          </a:bodyPr>
          <a:lstStyle/>
          <a:p>
            <a:r>
              <a:rPr lang="en-GB" dirty="0" smtClean="0"/>
              <a:t>www.socantscot.org</a:t>
            </a:r>
            <a:endParaRPr lang="en-GB" dirty="0"/>
          </a:p>
        </p:txBody>
      </p:sp>
    </p:spTree>
  </p:cSld>
  <p:clrMapOvr>
    <a:masterClrMapping/>
  </p:clrMapOvr>
  <p:transition spd="med" advClick="0" advTm="2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AB9F0-442B-4EBA-8AAD-5E9F178B0736}" type="datetime1">
              <a:rPr lang="en-GB" smtClean="0">
                <a:solidFill>
                  <a:prstClr val="black">
                    <a:tint val="75000"/>
                  </a:prstClr>
                </a:solidFill>
              </a:rPr>
              <a:pPr/>
              <a:t>01/09/16</a:t>
            </a:fld>
            <a:endParaRPr lang="en-GB">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smtClean="0">
                <a:solidFill>
                  <a:prstClr val="black"/>
                </a:solidFill>
              </a:rPr>
              <a:t>ScARF Overview - Dr Jeff Sanders</a:t>
            </a:r>
            <a:endParaRPr lang="en-GB">
              <a:solidFill>
                <a:prstClr val="black"/>
              </a:solidFill>
            </a:endParaRPr>
          </a:p>
        </p:txBody>
      </p:sp>
      <p:sp>
        <p:nvSpPr>
          <p:cNvPr id="7" name="Slide Number Placeholder 6"/>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9885767"/>
      </p:ext>
    </p:extLst>
  </p:cSld>
  <p:clrMapOvr>
    <a:masterClrMapping/>
  </p:clrMapOvr>
  <p:transition spd="med" advClick="0" advTm="2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5C885C5-05A5-4C9A-B9BD-83CE13DBB1C6}" type="datetime1">
              <a:rPr lang="en-GB" smtClean="0">
                <a:solidFill>
                  <a:prstClr val="black">
                    <a:tint val="75000"/>
                  </a:prstClr>
                </a:solidFill>
              </a:rPr>
              <a:pPr/>
              <a:t>01/09/16</a:t>
            </a:fld>
            <a:endParaRPr lang="en-GB">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smtClean="0">
                <a:solidFill>
                  <a:prstClr val="black"/>
                </a:solidFill>
              </a:rPr>
              <a:t>ScARF Overview - Dr Jeff Sanders</a:t>
            </a:r>
            <a:endParaRPr lang="en-GB">
              <a:solidFill>
                <a:prstClr val="black"/>
              </a:solidFill>
            </a:endParaRPr>
          </a:p>
        </p:txBody>
      </p:sp>
      <p:sp>
        <p:nvSpPr>
          <p:cNvPr id="6" name="Slide Number Placeholder 5"/>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152775"/>
      </p:ext>
    </p:extLst>
  </p:cSld>
  <p:clrMapOvr>
    <a:masterClrMapping/>
  </p:clrMapOvr>
  <p:transition spd="med" advClick="0" advTm="2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933F9D-BAC2-49EC-AFE7-3F68DC0EB249}" type="datetime1">
              <a:rPr lang="en-GB" smtClean="0">
                <a:solidFill>
                  <a:prstClr val="black">
                    <a:tint val="75000"/>
                  </a:prstClr>
                </a:solidFill>
              </a:rPr>
              <a:pPr/>
              <a:t>01/09/16</a:t>
            </a:fld>
            <a:endParaRPr lang="en-GB">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smtClean="0">
                <a:solidFill>
                  <a:prstClr val="black"/>
                </a:solidFill>
              </a:rPr>
              <a:t>ScARF Overview - Dr Jeff Sanders</a:t>
            </a:r>
            <a:endParaRPr lang="en-GB">
              <a:solidFill>
                <a:prstClr val="black"/>
              </a:solidFill>
            </a:endParaRPr>
          </a:p>
        </p:txBody>
      </p:sp>
      <p:sp>
        <p:nvSpPr>
          <p:cNvPr id="6" name="Slide Number Placeholder 5"/>
          <p:cNvSpPr>
            <a:spLocks noGrp="1"/>
          </p:cNvSpPr>
          <p:nvPr>
            <p:ph type="sldNum" sz="quarter" idx="12"/>
          </p:nvPr>
        </p:nvSpPr>
        <p:spPr/>
        <p:txBody>
          <a:body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9349731"/>
      </p:ext>
    </p:extLst>
  </p:cSld>
  <p:clrMapOvr>
    <a:masterClrMapping/>
  </p:clrMapOvr>
  <p:transition spd="med" advClick="0" advTm="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84ACD-7AE9-4F5C-839C-541C4F41B413}" type="datetime1">
              <a:rPr lang="en-GB" smtClean="0"/>
              <a:pPr/>
              <a:t>01/09/16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6" name="Slide Number Placeholder 5"/>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5B48FF5-4F14-4EEA-896C-B58CF010C556}" type="datetime1">
              <a:rPr lang="en-GB" smtClean="0"/>
              <a:pPr/>
              <a:t>01/09/16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7" name="Slide Number Placeholder 6"/>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B7CC8C-9DE0-4060-B7BA-7B975CCD345A}" type="datetime1">
              <a:rPr lang="en-GB" smtClean="0"/>
              <a:pPr/>
              <a:t>01/09/16</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9" name="Slide Number Placeholder 8"/>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C84AF8-6E1C-4F97-87EC-9D9726E4937A}" type="datetime1">
              <a:rPr lang="en-GB" smtClean="0"/>
              <a:pPr/>
              <a:t>01/09/16</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5" name="Slide Number Placeholder 4"/>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BC2CF-023A-4313-99CC-F71C2FD54CAB}" type="datetime1">
              <a:rPr lang="en-GB" smtClean="0"/>
              <a:pPr/>
              <a:t>01/09/16</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4" name="Slide Number Placeholder 3"/>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33EE7-9FAE-496A-8B5F-EB645277EDA3}" type="datetime1">
              <a:rPr lang="en-GB" smtClean="0"/>
              <a:pPr/>
              <a:t>01/09/16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7" name="Slide Number Placeholder 6"/>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AB9F0-442B-4EBA-8AAD-5E9F178B0736}" type="datetime1">
              <a:rPr lang="en-GB" smtClean="0"/>
              <a:pPr/>
              <a:t>01/09/16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smtClean="0"/>
              <a:t>ScARF Overview - Dr Jeff Sanders</a:t>
            </a:r>
            <a:endParaRPr lang="en-GB"/>
          </a:p>
        </p:txBody>
      </p:sp>
      <p:sp>
        <p:nvSpPr>
          <p:cNvPr id="7" name="Slide Number Placeholder 6"/>
          <p:cNvSpPr>
            <a:spLocks noGrp="1"/>
          </p:cNvSpPr>
          <p:nvPr>
            <p:ph type="sldNum" sz="quarter" idx="12"/>
          </p:nvPr>
        </p:nvSpPr>
        <p:spPr/>
        <p:txBody>
          <a:bodyPr/>
          <a:lstStyle/>
          <a:p>
            <a:fld id="{FC7101E0-00C3-47FE-8BEF-2C92FE80C95A}" type="slidenum">
              <a:rPr lang="en-GB" smtClean="0"/>
              <a:pPr/>
              <a:t>‹#›</a:t>
            </a:fld>
            <a:endParaRPr lang="en-GB"/>
          </a:p>
        </p:txBody>
      </p:sp>
    </p:spTree>
  </p:cSld>
  <p:clrMapOvr>
    <a:masterClrMapping/>
  </p:clrMapOvr>
  <p:transition spd="med" advClick="0" advTm="2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1DC3F-989B-46A3-B8D7-C9E357E4D279}" type="datetime1">
              <a:rPr lang="en-GB" smtClean="0"/>
              <a:pPr/>
              <a:t>01/09/16</a:t>
            </a:fld>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101E0-00C3-47FE-8BEF-2C92FE80C95A}" type="slidenum">
              <a:rPr lang="en-GB" smtClean="0"/>
              <a:pPr/>
              <a:t>‹#›</a:t>
            </a:fld>
            <a:endParaRPr lang="en-GB"/>
          </a:p>
        </p:txBody>
      </p:sp>
      <p:sp>
        <p:nvSpPr>
          <p:cNvPr id="7" name="Rectangle 6"/>
          <p:cNvSpPr/>
          <p:nvPr userDrawn="1"/>
        </p:nvSpPr>
        <p:spPr>
          <a:xfrm>
            <a:off x="107504" y="0"/>
            <a:ext cx="288032"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4"/>
          <p:cNvSpPr>
            <a:spLocks noGrp="1"/>
          </p:cNvSpPr>
          <p:nvPr>
            <p:ph type="ftr" sz="quarter" idx="3"/>
          </p:nvPr>
        </p:nvSpPr>
        <p:spPr>
          <a:xfrm>
            <a:off x="3124200" y="6356350"/>
            <a:ext cx="2895600" cy="365125"/>
          </a:xfrm>
          <a:prstGeom prst="rect">
            <a:avLst/>
          </a:prstGeom>
        </p:spPr>
        <p:txBody>
          <a:bodyPr/>
          <a:lstStyle>
            <a:lvl1pPr>
              <a:defRPr/>
            </a:lvl1pPr>
          </a:lstStyle>
          <a:p>
            <a:r>
              <a:rPr lang="en-GB" dirty="0" smtClean="0"/>
              <a:t>emma@socantscot.org</a:t>
            </a:r>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2000">
    <p:fade/>
  </p:transition>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1DC3F-989B-46A3-B8D7-C9E357E4D279}" type="datetime1">
              <a:rPr lang="en-GB" smtClean="0">
                <a:solidFill>
                  <a:prstClr val="black">
                    <a:tint val="75000"/>
                  </a:prstClr>
                </a:solidFill>
              </a:rPr>
              <a:pPr/>
              <a:t>01/09/16</a:t>
            </a:fld>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101E0-00C3-47FE-8BEF-2C92FE80C95A}"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p:nvPr userDrawn="1"/>
        </p:nvSpPr>
        <p:spPr>
          <a:xfrm>
            <a:off x="107504" y="0"/>
            <a:ext cx="288032"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Footer Placeholder 4"/>
          <p:cNvSpPr>
            <a:spLocks noGrp="1"/>
          </p:cNvSpPr>
          <p:nvPr>
            <p:ph type="ftr" sz="quarter" idx="3"/>
          </p:nvPr>
        </p:nvSpPr>
        <p:spPr>
          <a:xfrm>
            <a:off x="3124200" y="6356350"/>
            <a:ext cx="2895600" cy="365125"/>
          </a:xfrm>
          <a:prstGeom prst="rect">
            <a:avLst/>
          </a:prstGeom>
        </p:spPr>
        <p:txBody>
          <a:bodyPr/>
          <a:lstStyle>
            <a:lvl1pPr>
              <a:defRPr/>
            </a:lvl1pPr>
          </a:lstStyle>
          <a:p>
            <a:r>
              <a:rPr lang="en-GB" dirty="0" smtClean="0">
                <a:solidFill>
                  <a:prstClr val="black"/>
                </a:solidFill>
              </a:rPr>
              <a:t>emma@socantscot.org</a:t>
            </a:r>
            <a:endParaRPr lang="en-GB" dirty="0">
              <a:solidFill>
                <a:prstClr val="black"/>
              </a:solidFill>
            </a:endParaRPr>
          </a:p>
        </p:txBody>
      </p:sp>
      <p:pic>
        <p:nvPicPr>
          <p:cNvPr id="8" name="Picture 7" descr="EAA2016-header-594x160.jpg"/>
          <p:cNvPicPr>
            <a:picLocks noChangeAspect="1"/>
          </p:cNvPicPr>
          <p:nvPr userDrawn="1"/>
        </p:nvPicPr>
        <p:blipFill>
          <a:blip r:embed="rId13" cstate="print"/>
          <a:srcRect l="74901" r="3698" b="9498"/>
          <a:stretch>
            <a:fillRect/>
          </a:stretch>
        </p:blipFill>
        <p:spPr>
          <a:xfrm>
            <a:off x="7596336" y="1"/>
            <a:ext cx="1547664" cy="1763130"/>
          </a:xfrm>
          <a:prstGeom prst="rect">
            <a:avLst/>
          </a:prstGeom>
        </p:spPr>
      </p:pic>
    </p:spTree>
    <p:extLst>
      <p:ext uri="{BB962C8B-B14F-4D97-AF65-F5344CB8AC3E}">
        <p14:creationId xmlns:p14="http://schemas.microsoft.com/office/powerpoint/2010/main" val="3158738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2000">
    <p:fade/>
  </p:transition>
  <p:timing>
    <p:tnLst>
      <p:par>
        <p:cTn id="1" dur="indefinite" restart="never" nodeType="tmRoot"/>
      </p:par>
    </p:tnLst>
  </p:timing>
  <p:hf hdr="0"/>
  <p:txStyles>
    <p:titleStyle>
      <a:lvl1pPr algn="l" defTabSz="914400" rtl="0" eaLnBrk="1" latinLnBrk="0" hangingPunct="1">
        <a:spcBef>
          <a:spcPct val="0"/>
        </a:spcBef>
        <a:buNone/>
        <a:defRPr sz="4400" b="1"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tif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emma@socantscot.org" TargetMode="External"/><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scottishheritagehub.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9.pn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700808"/>
            <a:ext cx="7772400" cy="1470025"/>
          </a:xfrm>
        </p:spPr>
        <p:txBody>
          <a:bodyPr>
            <a:noAutofit/>
          </a:bodyPr>
          <a:lstStyle/>
          <a:p>
            <a:pPr lvl="0" algn="ctr"/>
            <a:r>
              <a:rPr lang="en-GB" sz="3200" i="1" dirty="0"/>
              <a:t>Antiquarians in the 21st Century: Opening up our data</a:t>
            </a:r>
            <a:endParaRPr lang="en-GB" sz="3200" b="1" dirty="0"/>
          </a:p>
        </p:txBody>
      </p:sp>
      <p:sp>
        <p:nvSpPr>
          <p:cNvPr id="3" name="Subtitle 2"/>
          <p:cNvSpPr>
            <a:spLocks noGrp="1"/>
          </p:cNvSpPr>
          <p:nvPr>
            <p:ph type="subTitle" idx="1"/>
          </p:nvPr>
        </p:nvSpPr>
        <p:spPr>
          <a:xfrm>
            <a:off x="1403648" y="3356992"/>
            <a:ext cx="6400800" cy="1752600"/>
          </a:xfrm>
        </p:spPr>
        <p:txBody>
          <a:bodyPr>
            <a:normAutofit/>
          </a:bodyPr>
          <a:lstStyle/>
          <a:p>
            <a:pPr lvl="0"/>
            <a:r>
              <a:rPr lang="en-GB" sz="2400" dirty="0" smtClean="0"/>
              <a:t>Emma Jane </a:t>
            </a:r>
            <a:r>
              <a:rPr lang="en-GB" sz="2400" dirty="0" err="1" smtClean="0"/>
              <a:t>O’Riordan</a:t>
            </a:r>
            <a:r>
              <a:rPr lang="en-GB" sz="2400" dirty="0" smtClean="0"/>
              <a:t> - ScARF Project Manager</a:t>
            </a:r>
          </a:p>
          <a:p>
            <a:pPr lvl="0"/>
            <a:r>
              <a:rPr lang="en-GB" sz="2400" dirty="0" smtClean="0"/>
              <a:t>Erin Osborne Martin- Managing Editor of the Society of Antiquaries</a:t>
            </a:r>
            <a:endParaRPr lang="en-GB"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a:t>
            </a:fld>
            <a:endParaRPr lang="en-US" dirty="0">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5477256"/>
            <a:ext cx="3206496" cy="1380744"/>
          </a:xfrm>
          <a:prstGeom prst="rect">
            <a:avLst/>
          </a:prstGeom>
        </p:spPr>
      </p:pic>
      <p:grpSp>
        <p:nvGrpSpPr>
          <p:cNvPr id="8" name="Group 7"/>
          <p:cNvGrpSpPr/>
          <p:nvPr/>
        </p:nvGrpSpPr>
        <p:grpSpPr>
          <a:xfrm>
            <a:off x="611560" y="5589240"/>
            <a:ext cx="4833778" cy="1104138"/>
            <a:chOff x="467544" y="493247"/>
            <a:chExt cx="4833778" cy="110413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93247"/>
              <a:ext cx="1092708" cy="11041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5429" y="512842"/>
              <a:ext cx="3715893" cy="782955"/>
            </a:xfrm>
            <a:prstGeom prst="rect">
              <a:avLst/>
            </a:prstGeom>
          </p:spPr>
        </p:pic>
      </p:grpSp>
      <p:sp>
        <p:nvSpPr>
          <p:cNvPr id="9" name="TextBox 8"/>
          <p:cNvSpPr txBox="1"/>
          <p:nvPr/>
        </p:nvSpPr>
        <p:spPr>
          <a:xfrm>
            <a:off x="467544" y="188640"/>
            <a:ext cx="7200800" cy="892552"/>
          </a:xfrm>
          <a:prstGeom prst="rect">
            <a:avLst/>
          </a:prstGeom>
          <a:noFill/>
        </p:spPr>
        <p:txBody>
          <a:bodyPr wrap="square" rtlCol="0">
            <a:spAutoFit/>
          </a:bodyPr>
          <a:lstStyle/>
          <a:p>
            <a:r>
              <a:rPr lang="en-GB" sz="1600" dirty="0" smtClean="0">
                <a:solidFill>
                  <a:prstClr val="black"/>
                </a:solidFill>
              </a:rPr>
              <a:t>TH3-03 : Open Access &amp; Open Data in Archaeology</a:t>
            </a:r>
          </a:p>
          <a:p>
            <a:r>
              <a:rPr lang="en-GB" dirty="0" smtClean="0">
                <a:solidFill>
                  <a:prstClr val="black"/>
                </a:solidFill>
              </a:rPr>
              <a:t/>
            </a:r>
            <a:br>
              <a:rPr lang="en-GB" dirty="0" smtClean="0">
                <a:solidFill>
                  <a:prstClr val="black"/>
                </a:solidFill>
              </a:rPr>
            </a:br>
            <a:endParaRPr lang="en-GB" dirty="0">
              <a:solidFill>
                <a:prstClr val="black"/>
              </a:solidFill>
            </a:endParaRPr>
          </a:p>
        </p:txBody>
      </p:sp>
    </p:spTree>
    <p:extLst>
      <p:ext uri="{BB962C8B-B14F-4D97-AF65-F5344CB8AC3E}">
        <p14:creationId xmlns:p14="http://schemas.microsoft.com/office/powerpoint/2010/main" val="521310580"/>
      </p:ext>
    </p:extLst>
  </p:cSld>
  <p:clrMapOvr>
    <a:masterClrMapping/>
  </p:clrMapOvr>
  <p:transition spd="med" advClick="0" advTm="2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What do we </a:t>
            </a:r>
            <a:r>
              <a:rPr lang="en-GB" i="1" dirty="0" smtClean="0"/>
              <a:t>want? </a:t>
            </a:r>
            <a:endParaRPr lang="en-US" dirty="0"/>
          </a:p>
        </p:txBody>
      </p:sp>
      <p:sp>
        <p:nvSpPr>
          <p:cNvPr id="3" name="Content Placeholder 2"/>
          <p:cNvSpPr>
            <a:spLocks noGrp="1"/>
          </p:cNvSpPr>
          <p:nvPr>
            <p:ph idx="1"/>
          </p:nvPr>
        </p:nvSpPr>
        <p:spPr>
          <a:xfrm>
            <a:off x="484932" y="1268760"/>
            <a:ext cx="8229600" cy="3484983"/>
          </a:xfrm>
        </p:spPr>
        <p:txBody>
          <a:bodyPr>
            <a:normAutofit/>
          </a:bodyPr>
          <a:lstStyle/>
          <a:p>
            <a:pPr marL="0" indent="0">
              <a:buNone/>
            </a:pPr>
            <a:r>
              <a:rPr lang="en-GB" sz="2800" dirty="0" smtClean="0"/>
              <a:t>(aka: Phases </a:t>
            </a:r>
            <a:r>
              <a:rPr lang="en-GB" sz="2800" dirty="0"/>
              <a:t>2 </a:t>
            </a:r>
            <a:r>
              <a:rPr lang="en-GB" sz="2800" dirty="0" smtClean="0"/>
              <a:t>through infinity)</a:t>
            </a:r>
          </a:p>
          <a:p>
            <a:pPr marL="0" indent="0">
              <a:buNone/>
            </a:pPr>
            <a:endParaRPr lang="en-GB" dirty="0" smtClean="0"/>
          </a:p>
          <a:p>
            <a:endParaRPr lang="en-GB" dirty="0"/>
          </a:p>
          <a:p>
            <a:endParaRPr lang="en-GB" dirty="0" smtClean="0"/>
          </a:p>
          <a:p>
            <a:endParaRPr lang="en-GB" dirty="0"/>
          </a:p>
          <a:p>
            <a:endParaRPr lang="en-GB" dirty="0" smtClean="0"/>
          </a:p>
          <a:p>
            <a:endParaRPr lang="en-GB" dirty="0" smtClean="0"/>
          </a:p>
          <a:p>
            <a:pPr marL="0" indent="0">
              <a:buNone/>
            </a:pPr>
            <a:endParaRPr lang="en-US" b="1" dirty="0"/>
          </a:p>
        </p:txBody>
      </p:sp>
      <p:sp>
        <p:nvSpPr>
          <p:cNvPr id="4" name="Date Placeholder 3"/>
          <p:cNvSpPr>
            <a:spLocks noGrp="1"/>
          </p:cNvSpPr>
          <p:nvPr>
            <p:ph type="dt" sz="half" idx="10"/>
          </p:nvPr>
        </p:nvSpPr>
        <p:spPr>
          <a:xfrm>
            <a:off x="611560" y="6381328"/>
            <a:ext cx="2133600" cy="365125"/>
          </a:xfrm>
        </p:spPr>
        <p:txBody>
          <a:bodyPr/>
          <a:lstStyle/>
          <a:p>
            <a:endParaRPr lang="en-GB" dirty="0" smtClean="0"/>
          </a:p>
          <a:p>
            <a:endParaRPr lang="en-GB" dirty="0"/>
          </a:p>
        </p:txBody>
      </p:sp>
      <p:sp>
        <p:nvSpPr>
          <p:cNvPr id="5" name="Footer Placeholder 4"/>
          <p:cNvSpPr>
            <a:spLocks noGrp="1"/>
          </p:cNvSpPr>
          <p:nvPr>
            <p:ph type="ftr" sz="quarter" idx="11"/>
          </p:nvPr>
        </p:nvSpPr>
        <p:spPr/>
        <p:txBody>
          <a:bodyPr/>
          <a:lstStyle/>
          <a:p>
            <a:endParaRPr lang="en-GB" dirty="0" smtClean="0"/>
          </a:p>
          <a:p>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10</a:t>
            </a:fld>
            <a:endParaRPr lang="en-GB" dirty="0"/>
          </a:p>
        </p:txBody>
      </p:sp>
      <p:pic>
        <p:nvPicPr>
          <p:cNvPr id="7" name="Picture 6"/>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403648" y="5077729"/>
            <a:ext cx="7199784" cy="1880431"/>
          </a:xfrm>
          <a:prstGeom prst="rect">
            <a:avLst/>
          </a:prstGeom>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844824"/>
            <a:ext cx="4614934" cy="212753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descr="http://api.ning.com/files/DU6rldZAB7iH4k0e2pGDOqM*XipFxk4ok-TmN0KvTgftKOgKh1ST1Xr7RWqKyC*O02lTBAAHDvFbmnC*NKuCO0p9p6ioYuCG/doaj_flyerA6_Sida_1.jpg?width=737&amp;height=5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060848"/>
            <a:ext cx="3755628" cy="26600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a.png (512×5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60" y="4065448"/>
            <a:ext cx="1012280" cy="101228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orcid.org/sites/default/files/ckfinder/userfiles/images/1_5-million-served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3962065"/>
            <a:ext cx="2774664" cy="121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35851"/>
      </p:ext>
    </p:extLst>
  </p:cSld>
  <p:clrMapOvr>
    <a:masterClrMapping/>
  </p:clrMapOvr>
  <p:transition spd="med"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book by any other name?</a:t>
            </a:r>
            <a:endParaRPr lang="en-US" dirty="0"/>
          </a:p>
        </p:txBody>
      </p:sp>
      <p:sp>
        <p:nvSpPr>
          <p:cNvPr id="3" name="Content Placeholder 2"/>
          <p:cNvSpPr>
            <a:spLocks noGrp="1"/>
          </p:cNvSpPr>
          <p:nvPr>
            <p:ph idx="1"/>
          </p:nvPr>
        </p:nvSpPr>
        <p:spPr>
          <a:xfrm>
            <a:off x="539552" y="1268760"/>
            <a:ext cx="8229600" cy="4525963"/>
          </a:xfrm>
        </p:spPr>
        <p:txBody>
          <a:bodyPr/>
          <a:lstStyle/>
          <a:p>
            <a:pPr marL="0" indent="0">
              <a:buNone/>
            </a:pPr>
            <a:r>
              <a:rPr lang="en-GB" dirty="0" smtClean="0"/>
              <a:t>Introducing… the </a:t>
            </a:r>
            <a:r>
              <a:rPr lang="en-GB" dirty="0" err="1" smtClean="0"/>
              <a:t>Smellie</a:t>
            </a:r>
            <a:r>
              <a:rPr lang="en-GB" dirty="0" smtClean="0"/>
              <a:t> Collection</a:t>
            </a:r>
            <a:endParaRPr lang="en-US" dirty="0"/>
          </a:p>
        </p:txBody>
      </p:sp>
      <p:sp>
        <p:nvSpPr>
          <p:cNvPr id="4" name="Date Placeholder 3"/>
          <p:cNvSpPr>
            <a:spLocks noGrp="1"/>
          </p:cNvSpPr>
          <p:nvPr>
            <p:ph type="dt" sz="half" idx="10"/>
          </p:nvPr>
        </p:nvSpPr>
        <p:spPr/>
        <p:txBody>
          <a:bodyPr/>
          <a:lstStyle/>
          <a:p>
            <a:endParaRPr lang="en-GB" dirty="0" smtClean="0"/>
          </a:p>
          <a:p>
            <a:endParaRPr lang="en-GB" dirty="0"/>
          </a:p>
        </p:txBody>
      </p:sp>
      <p:sp>
        <p:nvSpPr>
          <p:cNvPr id="5" name="Footer Placeholder 4"/>
          <p:cNvSpPr>
            <a:spLocks noGrp="1"/>
          </p:cNvSpPr>
          <p:nvPr>
            <p:ph type="ftr" sz="quarter" idx="11"/>
          </p:nvPr>
        </p:nvSpPr>
        <p:spPr>
          <a:xfrm>
            <a:off x="3124200" y="6093296"/>
            <a:ext cx="2895600" cy="365125"/>
          </a:xfrm>
        </p:spPr>
        <p:txBody>
          <a:bodyPr/>
          <a:lstStyle/>
          <a:p>
            <a:endParaRPr lang="en-GB" dirty="0" smtClean="0"/>
          </a:p>
          <a:p>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11</a:t>
            </a:fld>
            <a:endParaRPr lang="en-GB" dirty="0"/>
          </a:p>
        </p:txBody>
      </p:sp>
      <p:pic>
        <p:nvPicPr>
          <p:cNvPr id="2052" name="Picture 4" descr="http://forestgeek.com/sites/forestgeek.com/files/styles/work/public/encyclopedia_britannica.jpg?itok=JUh6dy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96" y="2708920"/>
            <a:ext cx="4483323" cy="29846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027786" y="1700808"/>
            <a:ext cx="4146922" cy="542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135851"/>
      </p:ext>
    </p:extLst>
  </p:cSld>
  <p:clrMapOvr>
    <a:masterClrMapping/>
  </p:clrMapOvr>
  <p:transition spd="med" advClick="0" advTm="2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520410"/>
            <a:ext cx="8229600" cy="1143000"/>
          </a:xfrm>
        </p:spPr>
        <p:txBody>
          <a:bodyPr>
            <a:noAutofit/>
          </a:bodyPr>
          <a:lstStyle/>
          <a:p>
            <a:r>
              <a:rPr lang="en-GB" dirty="0" smtClean="0"/>
              <a:t>Thank you!</a:t>
            </a:r>
            <a:endParaRPr lang="en-GB" dirty="0"/>
          </a:p>
        </p:txBody>
      </p:sp>
      <p:sp>
        <p:nvSpPr>
          <p:cNvPr id="3" name="Content Placeholder 2"/>
          <p:cNvSpPr>
            <a:spLocks noGrp="1"/>
          </p:cNvSpPr>
          <p:nvPr>
            <p:ph sz="half" idx="1"/>
          </p:nvPr>
        </p:nvSpPr>
        <p:spPr>
          <a:xfrm>
            <a:off x="1636775" y="2138165"/>
            <a:ext cx="4038600" cy="4525963"/>
          </a:xfrm>
        </p:spPr>
        <p:txBody>
          <a:bodyPr>
            <a:normAutofit/>
          </a:bodyPr>
          <a:lstStyle/>
          <a:p>
            <a:pPr marL="0" indent="0">
              <a:buNone/>
            </a:pPr>
            <a:r>
              <a:rPr lang="en-GB" sz="2000" dirty="0" smtClean="0">
                <a:hlinkClick r:id="rId3"/>
              </a:rPr>
              <a:t>eosbornema@wiley.com</a:t>
            </a:r>
          </a:p>
          <a:p>
            <a:pPr marL="0" indent="0">
              <a:buNone/>
            </a:pPr>
            <a:r>
              <a:rPr lang="en-GB" sz="2000" dirty="0" smtClean="0">
                <a:hlinkClick r:id="rId3"/>
              </a:rPr>
              <a:t>emma@socantscot.org</a:t>
            </a:r>
            <a:endParaRPr lang="en-GB" sz="2000" dirty="0" smtClean="0"/>
          </a:p>
          <a:p>
            <a:pPr marL="0" indent="0">
              <a:buNone/>
            </a:pPr>
            <a:endParaRPr lang="en-GB" sz="2000" dirty="0" smtClean="0"/>
          </a:p>
          <a:p>
            <a:pPr marL="0" indent="0">
              <a:buNone/>
            </a:pPr>
            <a:r>
              <a:rPr lang="en-GB" sz="2000" dirty="0" smtClean="0"/>
              <a:t>@</a:t>
            </a:r>
            <a:r>
              <a:rPr lang="en-GB" sz="2000" dirty="0" err="1" smtClean="0"/>
              <a:t>EKOsborneMartin</a:t>
            </a:r>
            <a:endParaRPr lang="en-GB" sz="2000" dirty="0" smtClean="0"/>
          </a:p>
          <a:p>
            <a:pPr marL="0" indent="0">
              <a:buNone/>
            </a:pPr>
            <a:r>
              <a:rPr lang="en-GB" sz="2000" dirty="0" smtClean="0"/>
              <a:t>@</a:t>
            </a:r>
            <a:r>
              <a:rPr lang="en-GB" sz="2000" dirty="0" err="1" smtClean="0"/>
              <a:t>ScARFhub</a:t>
            </a:r>
            <a:endParaRPr lang="en-GB" sz="2000" dirty="0" smtClean="0"/>
          </a:p>
          <a:p>
            <a:pPr marL="0" indent="0">
              <a:buNone/>
            </a:pPr>
            <a:endParaRPr lang="en-GB" sz="2000" dirty="0"/>
          </a:p>
          <a:p>
            <a:pPr marL="0" indent="0">
              <a:buNone/>
            </a:pPr>
            <a:endParaRPr lang="en-GB" sz="2000" dirty="0" smtClean="0"/>
          </a:p>
          <a:p>
            <a:pPr marL="0" indent="0">
              <a:buNone/>
            </a:pPr>
            <a:r>
              <a:rPr lang="en-GB" sz="2000" dirty="0" smtClean="0">
                <a:hlinkClick r:id="rId4"/>
              </a:rPr>
              <a:t>www.scottishheritagehub.com</a:t>
            </a:r>
            <a:endParaRPr lang="en-GB" sz="2000" dirty="0" smtClean="0"/>
          </a:p>
          <a:p>
            <a:pPr marL="0" indent="0">
              <a:buNone/>
            </a:pPr>
            <a:endParaRPr lang="en-GB" sz="2000" dirty="0"/>
          </a:p>
          <a:p>
            <a:pPr marL="0" indent="0">
              <a:buNone/>
            </a:pPr>
            <a:endParaRPr lang="en-GB" sz="2000" dirty="0" smtClean="0"/>
          </a:p>
          <a:p>
            <a:pPr marL="0" indent="0">
              <a:buNone/>
            </a:pPr>
            <a:endParaRPr lang="en-GB" sz="2000"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12</a:t>
            </a:fld>
            <a:endParaRPr lang="en-GB"/>
          </a:p>
        </p:txBody>
      </p:sp>
      <p:sp>
        <p:nvSpPr>
          <p:cNvPr id="7" name="AutoShape 2" descr="Image result for twitter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twitter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6" descr="Image result for twitter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0" descr="Image result for website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2" name="Group 12"/>
          <p:cNvGrpSpPr/>
          <p:nvPr/>
        </p:nvGrpSpPr>
        <p:grpSpPr>
          <a:xfrm>
            <a:off x="606848" y="2060847"/>
            <a:ext cx="1024001" cy="3235425"/>
            <a:chOff x="612774" y="1340768"/>
            <a:chExt cx="1024001" cy="2952248"/>
          </a:xfrm>
        </p:grpSpPr>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4" y="2348880"/>
              <a:ext cx="8291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2775" y="1340768"/>
              <a:ext cx="1024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775" y="3573016"/>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12622"/>
          <a:stretch/>
        </p:blipFill>
        <p:spPr>
          <a:xfrm>
            <a:off x="5315272" y="1772816"/>
            <a:ext cx="3456384" cy="3523457"/>
          </a:xfrm>
          <a:prstGeom prst="rect">
            <a:avLst/>
          </a:prstGeom>
        </p:spPr>
      </p:pic>
    </p:spTree>
    <p:extLst>
      <p:ext uri="{BB962C8B-B14F-4D97-AF65-F5344CB8AC3E}">
        <p14:creationId xmlns:p14="http://schemas.microsoft.com/office/powerpoint/2010/main" val="280166220"/>
      </p:ext>
    </p:extLst>
  </p:cSld>
  <p:clrMapOvr>
    <a:masterClrMapping/>
  </p:clrMapOvr>
  <p:transition spd="med" advClick="0" advTm="2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Antiquaries: A Brief History</a:t>
            </a:r>
            <a:endParaRPr lang="en-GB" dirty="0"/>
          </a:p>
        </p:txBody>
      </p:sp>
      <p:sp>
        <p:nvSpPr>
          <p:cNvPr id="3" name="Content Placeholder 2"/>
          <p:cNvSpPr>
            <a:spLocks noGrp="1"/>
          </p:cNvSpPr>
          <p:nvPr>
            <p:ph sz="half" idx="1"/>
          </p:nvPr>
        </p:nvSpPr>
        <p:spPr>
          <a:xfrm>
            <a:off x="457200" y="4293096"/>
            <a:ext cx="8363272" cy="1833067"/>
          </a:xfrm>
        </p:spPr>
        <p:txBody>
          <a:bodyPr>
            <a:normAutofit fontScale="62500" lnSpcReduction="20000"/>
          </a:bodyPr>
          <a:lstStyle/>
          <a:p>
            <a:r>
              <a:rPr lang="en-GB" sz="3400" dirty="0" smtClean="0"/>
              <a:t>Founded </a:t>
            </a:r>
            <a:r>
              <a:rPr lang="en-GB" sz="3400" dirty="0"/>
              <a:t>in 1780 </a:t>
            </a:r>
            <a:endParaRPr lang="en-GB" sz="3400" dirty="0" smtClean="0"/>
          </a:p>
          <a:p>
            <a:r>
              <a:rPr lang="en-GB" sz="3400" dirty="0" smtClean="0"/>
              <a:t>Incorporated </a:t>
            </a:r>
            <a:r>
              <a:rPr lang="en-GB" sz="3400" dirty="0"/>
              <a:t>by Royal Charter in </a:t>
            </a:r>
            <a:r>
              <a:rPr lang="en-GB" sz="3400" dirty="0" smtClean="0"/>
              <a:t>1783</a:t>
            </a:r>
          </a:p>
          <a:p>
            <a:r>
              <a:rPr lang="en-GB" sz="3400" dirty="0" smtClean="0"/>
              <a:t>The </a:t>
            </a:r>
            <a:r>
              <a:rPr lang="en-GB" sz="3400" dirty="0"/>
              <a:t>Society’s purpose is “</a:t>
            </a:r>
            <a:r>
              <a:rPr lang="en-GB" sz="3400" i="1" dirty="0"/>
              <a:t>to investigate both antiquities and natural and civil history in general, with the intention that the talents of mankind should be cultivated and that the study of natural and useful sciences should be promoted.</a:t>
            </a:r>
            <a:r>
              <a:rPr lang="en-GB" sz="3400" dirty="0"/>
              <a:t>”</a:t>
            </a:r>
          </a:p>
          <a:p>
            <a:endParaRPr lang="en-GB" dirty="0"/>
          </a:p>
        </p:txBody>
      </p:sp>
      <p:sp>
        <p:nvSpPr>
          <p:cNvPr id="4" name="Date Placeholder 3"/>
          <p:cNvSpPr>
            <a:spLocks noGrp="1"/>
          </p:cNvSpPr>
          <p:nvPr>
            <p:ph type="dt" sz="half" idx="10"/>
          </p:nvPr>
        </p:nvSpPr>
        <p:spPr/>
        <p:txBody>
          <a:bodyPr/>
          <a:lstStyle/>
          <a:p>
            <a:endParaRPr lang="en-GB" dirty="0" smtClean="0"/>
          </a:p>
          <a:p>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2</a:t>
            </a:fld>
            <a:endParaRPr lang="en-GB" dirty="0"/>
          </a:p>
        </p:txBody>
      </p:sp>
      <p:pic>
        <p:nvPicPr>
          <p:cNvPr id="11266" name="Picture 2" descr="https://emmajaneoriordan.files.wordpress.com/2015/02/2015-01-13-10-08-04.jpg?w=700&amp;h=&amp;crop=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1844824"/>
            <a:ext cx="1296607"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mmajaneoriordan.files.wordpress.com/2015/02/2015-01-13-10-17-09.jpg?w=700&amp;h=&amp;crop=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1844824"/>
            <a:ext cx="1296144" cy="1727575"/>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founding-of-the-antiquaries"/>
          <p:cNvPicPr>
            <a:picLocks noChangeAspect="1" noChangeArrowheads="1"/>
          </p:cNvPicPr>
          <p:nvPr/>
        </p:nvPicPr>
        <p:blipFill>
          <a:blip r:embed="rId5" cstate="print"/>
          <a:srcRect/>
          <a:stretch>
            <a:fillRect/>
          </a:stretch>
        </p:blipFill>
        <p:spPr bwMode="auto">
          <a:xfrm>
            <a:off x="2483768" y="1340768"/>
            <a:ext cx="4320480" cy="2997192"/>
          </a:xfrm>
          <a:prstGeom prst="rect">
            <a:avLst/>
          </a:prstGeom>
          <a:noFill/>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269247"/>
            <a:ext cx="4824536" cy="485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2266692"/>
      </p:ext>
    </p:extLst>
  </p:cSld>
  <p:clrMapOvr>
    <a:masterClrMapping/>
  </p:clrMapOvr>
  <p:transition spd="med"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Society and the ADS</a:t>
            </a:r>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3</a:t>
            </a:fld>
            <a:endParaRPr lang="en-GB"/>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79" b="3037"/>
          <a:stretch/>
        </p:blipFill>
        <p:spPr bwMode="auto">
          <a:xfrm>
            <a:off x="755576" y="1556793"/>
            <a:ext cx="502246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69" t="6799" r="16589" b="3758"/>
          <a:stretch/>
        </p:blipFill>
        <p:spPr bwMode="auto">
          <a:xfrm>
            <a:off x="3923928" y="2780928"/>
            <a:ext cx="4475425" cy="354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8" name="Picture 2" descr="Council for British Archaeology logo"/>
          <p:cNvPicPr>
            <a:picLocks noChangeAspect="1" noChangeArrowheads="1"/>
          </p:cNvPicPr>
          <p:nvPr/>
        </p:nvPicPr>
        <p:blipFill>
          <a:blip r:embed="rId5" cstate="print"/>
          <a:srcRect/>
          <a:stretch>
            <a:fillRect/>
          </a:stretch>
        </p:blipFill>
        <p:spPr bwMode="auto">
          <a:xfrm>
            <a:off x="611560" y="5445224"/>
            <a:ext cx="2476500" cy="790576"/>
          </a:xfrm>
          <a:prstGeom prst="rect">
            <a:avLst/>
          </a:prstGeom>
          <a:noFill/>
        </p:spPr>
      </p:pic>
      <p:pic>
        <p:nvPicPr>
          <p:cNvPr id="50180" name="Picture 4" descr="Historic Scotland logo"/>
          <p:cNvPicPr>
            <a:picLocks noChangeAspect="1" noChangeArrowheads="1"/>
          </p:cNvPicPr>
          <p:nvPr/>
        </p:nvPicPr>
        <p:blipFill>
          <a:blip r:embed="rId6" cstate="print"/>
          <a:srcRect/>
          <a:stretch>
            <a:fillRect/>
          </a:stretch>
        </p:blipFill>
        <p:spPr bwMode="auto">
          <a:xfrm>
            <a:off x="611560" y="4941168"/>
            <a:ext cx="2476500" cy="476250"/>
          </a:xfrm>
          <a:prstGeom prst="rect">
            <a:avLst/>
          </a:prstGeom>
          <a:noFill/>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802" y="4251499"/>
            <a:ext cx="677597" cy="6846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1640" y="4509120"/>
            <a:ext cx="2304256" cy="485517"/>
          </a:xfrm>
          <a:prstGeom prst="rect">
            <a:avLst/>
          </a:prstGeom>
        </p:spPr>
      </p:pic>
    </p:spTree>
    <p:extLst>
      <p:ext uri="{BB962C8B-B14F-4D97-AF65-F5344CB8AC3E}">
        <p14:creationId xmlns:p14="http://schemas.microsoft.com/office/powerpoint/2010/main" val="3126058808"/>
      </p:ext>
    </p:extLst>
  </p:cSld>
  <p:clrMapOvr>
    <a:masterClrMapping/>
  </p:clrMapOvr>
  <p:transition spd="med" advClick="0" advTm="2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Scottish Archaeological Internet Reports</a:t>
            </a:r>
            <a:endParaRPr lang="en-GB" sz="3600"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4</a:t>
            </a:fld>
            <a:endParaRPr lang="en-GB"/>
          </a:p>
        </p:txBody>
      </p:sp>
      <p:pic>
        <p:nvPicPr>
          <p:cNvPr id="3073" name="Picture 1"/>
          <p:cNvPicPr>
            <a:picLocks noChangeAspect="1" noChangeArrowheads="1"/>
          </p:cNvPicPr>
          <p:nvPr/>
        </p:nvPicPr>
        <p:blipFill>
          <a:blip r:embed="rId3" cstate="print"/>
          <a:srcRect l="26787" t="12661" r="28162" b="4257"/>
          <a:stretch>
            <a:fillRect/>
          </a:stretch>
        </p:blipFill>
        <p:spPr bwMode="auto">
          <a:xfrm>
            <a:off x="3487428" y="2482152"/>
            <a:ext cx="2394837" cy="3395120"/>
          </a:xfrm>
          <a:prstGeom prst="rect">
            <a:avLst/>
          </a:prstGeom>
          <a:noFill/>
          <a:ln w="9525">
            <a:solidFill>
              <a:schemeClr val="tx1"/>
            </a:solidFill>
            <a:miter lim="800000"/>
            <a:headEnd/>
            <a:tailEnd/>
          </a:ln>
        </p:spPr>
      </p:pic>
      <p:pic>
        <p:nvPicPr>
          <p:cNvPr id="3074" name="Picture 2"/>
          <p:cNvPicPr>
            <a:picLocks noChangeAspect="1" noChangeArrowheads="1"/>
          </p:cNvPicPr>
          <p:nvPr/>
        </p:nvPicPr>
        <p:blipFill>
          <a:blip r:embed="rId4" cstate="print"/>
          <a:srcRect l="28679" t="16414" r="30534" b="7979"/>
          <a:stretch>
            <a:fillRect/>
          </a:stretch>
        </p:blipFill>
        <p:spPr bwMode="auto">
          <a:xfrm>
            <a:off x="6509938" y="2482152"/>
            <a:ext cx="2382541" cy="3395120"/>
          </a:xfrm>
          <a:prstGeom prst="rect">
            <a:avLst/>
          </a:prstGeom>
          <a:noFill/>
          <a:ln w="9525">
            <a:solidFill>
              <a:schemeClr val="tx1"/>
            </a:solidFill>
            <a:miter lim="800000"/>
            <a:headEnd/>
            <a:tailEnd/>
          </a:ln>
        </p:spPr>
      </p:pic>
      <p:sp>
        <p:nvSpPr>
          <p:cNvPr id="11" name="Rectangle 10"/>
          <p:cNvSpPr/>
          <p:nvPr/>
        </p:nvSpPr>
        <p:spPr>
          <a:xfrm>
            <a:off x="3563888" y="5805264"/>
            <a:ext cx="252028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600" b="1" dirty="0" smtClean="0"/>
              <a:t>Scottish Archaeological Internet Reports 38 (2009)</a:t>
            </a:r>
          </a:p>
        </p:txBody>
      </p:sp>
      <p:sp>
        <p:nvSpPr>
          <p:cNvPr id="12" name="Rectangle 11"/>
          <p:cNvSpPr/>
          <p:nvPr/>
        </p:nvSpPr>
        <p:spPr>
          <a:xfrm>
            <a:off x="6444208" y="5805264"/>
            <a:ext cx="252028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600" b="1" dirty="0" smtClean="0"/>
              <a:t>Scottish Archaeological Internet Reports 48 (2011)</a:t>
            </a:r>
          </a:p>
        </p:txBody>
      </p:sp>
      <p:sp>
        <p:nvSpPr>
          <p:cNvPr id="13" name="Rectangle 12"/>
          <p:cNvSpPr/>
          <p:nvPr/>
        </p:nvSpPr>
        <p:spPr>
          <a:xfrm>
            <a:off x="3491880" y="1196752"/>
            <a:ext cx="237626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smtClean="0">
                <a:solidFill>
                  <a:srgbClr val="C00000"/>
                </a:solidFill>
              </a:rPr>
              <a:t>Gazetteer of Arran Pitchstone Sources: Presentation of exposed pitchstone dykes and sills across the Isle of Arran, and discussion of the archaeological relevance of these outcrops</a:t>
            </a:r>
            <a:endParaRPr lang="en-GB" sz="1200" dirty="0">
              <a:solidFill>
                <a:srgbClr val="C00000"/>
              </a:solidFill>
            </a:endParaRPr>
          </a:p>
        </p:txBody>
      </p:sp>
      <p:sp>
        <p:nvSpPr>
          <p:cNvPr id="14" name="Rectangle 13"/>
          <p:cNvSpPr/>
          <p:nvPr/>
        </p:nvSpPr>
        <p:spPr>
          <a:xfrm>
            <a:off x="6516216" y="1052736"/>
            <a:ext cx="262778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smtClean="0">
                <a:solidFill>
                  <a:srgbClr val="C00000"/>
                </a:solidFill>
              </a:rPr>
              <a:t>Aeolian Archaeology: the Archaeology of Sand Landscapes in Scotland: Selected case-studies, originally given as spoken papers at a Society of Antiquaries of Scotland Specialist Seminar, hosted by Historic Scotland, Edinburgh, May 2004</a:t>
            </a:r>
          </a:p>
        </p:txBody>
      </p:sp>
      <p:pic>
        <p:nvPicPr>
          <p:cNvPr id="3075" name="Picture 3"/>
          <p:cNvPicPr>
            <a:picLocks noChangeAspect="1" noChangeArrowheads="1"/>
          </p:cNvPicPr>
          <p:nvPr/>
        </p:nvPicPr>
        <p:blipFill>
          <a:blip r:embed="rId5" cstate="print"/>
          <a:srcRect l="28619" t="16546" r="30042" b="7963"/>
          <a:stretch>
            <a:fillRect/>
          </a:stretch>
        </p:blipFill>
        <p:spPr bwMode="auto">
          <a:xfrm>
            <a:off x="538566" y="2482096"/>
            <a:ext cx="2418174" cy="3394744"/>
          </a:xfrm>
          <a:prstGeom prst="rect">
            <a:avLst/>
          </a:prstGeom>
          <a:noFill/>
          <a:ln w="9525">
            <a:solidFill>
              <a:schemeClr val="tx1"/>
            </a:solidFill>
            <a:miter lim="800000"/>
            <a:headEnd/>
            <a:tailEnd/>
          </a:ln>
        </p:spPr>
      </p:pic>
      <p:sp>
        <p:nvSpPr>
          <p:cNvPr id="16" name="Rectangle 15"/>
          <p:cNvSpPr/>
          <p:nvPr/>
        </p:nvSpPr>
        <p:spPr>
          <a:xfrm>
            <a:off x="611560" y="5805264"/>
            <a:ext cx="252028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600" b="1" dirty="0" smtClean="0"/>
              <a:t>Scottish Archaeological Internet Reports 38 (2009)</a:t>
            </a:r>
          </a:p>
        </p:txBody>
      </p:sp>
      <p:sp>
        <p:nvSpPr>
          <p:cNvPr id="17" name="Rectangle 16"/>
          <p:cNvSpPr/>
          <p:nvPr/>
        </p:nvSpPr>
        <p:spPr>
          <a:xfrm>
            <a:off x="539552" y="1589891"/>
            <a:ext cx="244827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b="1" dirty="0" smtClean="0">
                <a:solidFill>
                  <a:srgbClr val="C00000"/>
                </a:solidFill>
              </a:rPr>
              <a:t>Mesolithic and later sites around the Inner Sound, Scotland: the work of the Scotland’s First Settlers project 1998– 2004</a:t>
            </a:r>
            <a:endParaRPr lang="en-GB" sz="1200" b="1" dirty="0">
              <a:solidFill>
                <a:srgbClr val="C00000"/>
              </a:solidFill>
            </a:endParaRPr>
          </a:p>
        </p:txBody>
      </p:sp>
    </p:spTree>
    <p:extLst>
      <p:ext uri="{BB962C8B-B14F-4D97-AF65-F5344CB8AC3E}">
        <p14:creationId xmlns:p14="http://schemas.microsoft.com/office/powerpoint/2010/main" val="3126058808"/>
      </p:ext>
    </p:extLst>
  </p:cSld>
  <p:clrMapOvr>
    <a:masterClrMapping/>
  </p:clrMapOvr>
  <p:transition spd="med" advClick="0" advTm="2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Society Publications Timeline</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76656075"/>
              </p:ext>
            </p:extLst>
          </p:nvPr>
        </p:nvGraphicFramePr>
        <p:xfrm>
          <a:off x="467544" y="155679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CB44C78B-8560-4234-8FFC-67B0ED5128FE}" type="datetime1">
              <a:rPr lang="en-GB" smtClean="0"/>
              <a:pPr/>
              <a:t>01/09/16</a:t>
            </a:fld>
            <a:endParaRPr lang="en-GB"/>
          </a:p>
        </p:txBody>
      </p:sp>
      <p:sp>
        <p:nvSpPr>
          <p:cNvPr id="5" name="Footer Placeholder 4"/>
          <p:cNvSpPr>
            <a:spLocks noGrp="1"/>
          </p:cNvSpPr>
          <p:nvPr>
            <p:ph type="ftr" sz="quarter" idx="11"/>
          </p:nvPr>
        </p:nvSpPr>
        <p:spPr/>
        <p:txBody>
          <a:bodyPr/>
          <a:lstStyle/>
          <a:p>
            <a:r>
              <a:rPr lang="en-GB" smtClean="0"/>
              <a:t>emma@socantscot.org</a:t>
            </a:r>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5</a:t>
            </a:fld>
            <a:endParaRPr lang="en-GB"/>
          </a:p>
        </p:txBody>
      </p:sp>
    </p:spTree>
  </p:cSld>
  <p:clrMapOvr>
    <a:masterClrMapping/>
  </p:clrMapOvr>
  <p:transition spd="med" advClick="0" advTm="2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Moving to Open Access</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Date Placeholder 3"/>
          <p:cNvSpPr>
            <a:spLocks noGrp="1"/>
          </p:cNvSpPr>
          <p:nvPr>
            <p:ph type="dt" sz="half" idx="10"/>
          </p:nvPr>
        </p:nvSpPr>
        <p:spPr/>
        <p:txBody>
          <a:bodyPr/>
          <a:lstStyle/>
          <a:p>
            <a:endParaRPr lang="en-GB" dirty="0" smtClean="0"/>
          </a:p>
          <a:p>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6</a:t>
            </a:fld>
            <a:endParaRPr lang="en-GB" dirty="0"/>
          </a:p>
        </p:txBody>
      </p:sp>
      <p:grpSp>
        <p:nvGrpSpPr>
          <p:cNvPr id="13" name="Group 12"/>
          <p:cNvGrpSpPr/>
          <p:nvPr/>
        </p:nvGrpSpPr>
        <p:grpSpPr>
          <a:xfrm>
            <a:off x="529928" y="1564804"/>
            <a:ext cx="8150395" cy="4753270"/>
            <a:chOff x="3769219" y="1675107"/>
            <a:chExt cx="5126059" cy="388917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219" y="1675107"/>
              <a:ext cx="2592288" cy="19442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2990" y="1675107"/>
              <a:ext cx="2592288" cy="194421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219" y="3620066"/>
              <a:ext cx="2592288" cy="194421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938" y="3619322"/>
              <a:ext cx="2592288" cy="1944215"/>
            </a:xfrm>
            <a:prstGeom prst="rect">
              <a:avLst/>
            </a:prstGeom>
          </p:spPr>
        </p:pic>
      </p:grpSp>
      <p:graphicFrame>
        <p:nvGraphicFramePr>
          <p:cNvPr id="12" name="Content Placeholder 3"/>
          <p:cNvGraphicFramePr>
            <a:graphicFrameLocks/>
          </p:cNvGraphicFramePr>
          <p:nvPr>
            <p:extLst>
              <p:ext uri="{D42A27DB-BD31-4B8C-83A1-F6EECF244321}">
                <p14:modId xmlns:p14="http://schemas.microsoft.com/office/powerpoint/2010/main" val="1075346230"/>
              </p:ext>
            </p:extLst>
          </p:nvPr>
        </p:nvGraphicFramePr>
        <p:xfrm>
          <a:off x="2675588" y="2773854"/>
          <a:ext cx="4200668" cy="248619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43135851"/>
      </p:ext>
    </p:extLst>
  </p:cSld>
  <p:clrMapOvr>
    <a:masterClrMapping/>
  </p:clrMapOvr>
  <p:transition spd="med" advClick="0" advTm="2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That’s great, but…</a:t>
            </a:r>
            <a:endParaRPr lang="en-US" dirty="0"/>
          </a:p>
        </p:txBody>
      </p:sp>
      <p:sp>
        <p:nvSpPr>
          <p:cNvPr id="3" name="Content Placeholder 2"/>
          <p:cNvSpPr>
            <a:spLocks noGrp="1"/>
          </p:cNvSpPr>
          <p:nvPr>
            <p:ph idx="1"/>
          </p:nvPr>
        </p:nvSpPr>
        <p:spPr/>
        <p:txBody>
          <a:bodyPr/>
          <a:lstStyle/>
          <a:p>
            <a:pPr marL="0" indent="0">
              <a:buNone/>
            </a:pPr>
            <a:r>
              <a:rPr lang="en-GB" dirty="0" smtClean="0"/>
              <a:t>How do we talk about this to our</a:t>
            </a:r>
          </a:p>
          <a:p>
            <a:pPr marL="0" indent="0">
              <a:buNone/>
            </a:pPr>
            <a:r>
              <a:rPr lang="en-GB" dirty="0" smtClean="0"/>
              <a:t>Fellows?</a:t>
            </a:r>
          </a:p>
          <a:p>
            <a:r>
              <a:rPr lang="en-GB" dirty="0" smtClean="0"/>
              <a:t>Benefits for authors</a:t>
            </a:r>
          </a:p>
          <a:p>
            <a:r>
              <a:rPr lang="en-GB" dirty="0" smtClean="0"/>
              <a:t>Benefits for researchers</a:t>
            </a:r>
          </a:p>
          <a:p>
            <a:r>
              <a:rPr lang="en-GB" dirty="0" smtClean="0"/>
              <a:t>Benefits for the community</a:t>
            </a:r>
            <a:endParaRPr lang="en-US" dirty="0"/>
          </a:p>
        </p:txBody>
      </p:sp>
      <p:sp>
        <p:nvSpPr>
          <p:cNvPr id="4" name="Date Placeholder 3"/>
          <p:cNvSpPr>
            <a:spLocks noGrp="1"/>
          </p:cNvSpPr>
          <p:nvPr>
            <p:ph type="dt" sz="half" idx="10"/>
          </p:nvPr>
        </p:nvSpPr>
        <p:spPr/>
        <p:txBody>
          <a:bodyPr/>
          <a:lstStyle/>
          <a:p>
            <a:endParaRPr lang="en-GB" dirty="0" smtClean="0"/>
          </a:p>
          <a:p>
            <a:endParaRPr lang="en-GB" dirty="0"/>
          </a:p>
        </p:txBody>
      </p:sp>
      <p:sp>
        <p:nvSpPr>
          <p:cNvPr id="5" name="Footer Placeholder 4"/>
          <p:cNvSpPr>
            <a:spLocks noGrp="1"/>
          </p:cNvSpPr>
          <p:nvPr>
            <p:ph type="ftr" sz="quarter" idx="11"/>
          </p:nvPr>
        </p:nvSpPr>
        <p:spPr/>
        <p:txBody>
          <a:bodyPr/>
          <a:lstStyle/>
          <a:p>
            <a:endParaRPr lang="en-GB" dirty="0" smtClean="0"/>
          </a:p>
          <a:p>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7</a:t>
            </a:fld>
            <a:endParaRPr lang="en-GB" dirty="0"/>
          </a:p>
        </p:txBody>
      </p:sp>
      <p:pic>
        <p:nvPicPr>
          <p:cNvPr id="5122" name="Picture 2" descr="fellows-e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354791"/>
            <a:ext cx="3445824" cy="23904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4510000"/>
            <a:ext cx="2750787" cy="219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Panoria necropolis (Granada, Spain), where our research team undertook the excavation of some of their grav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067" y="1916832"/>
            <a:ext cx="2956901" cy="221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35851"/>
      </p:ext>
    </p:extLst>
  </p:cSld>
  <p:clrMapOvr>
    <a:masterClrMapping/>
  </p:clrMapOvr>
  <p:transition spd="med" advClick="0" advTm="2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Pilot project</a:t>
            </a:r>
            <a:endParaRPr lang="en-US" dirty="0"/>
          </a:p>
        </p:txBody>
      </p:sp>
      <p:sp>
        <p:nvSpPr>
          <p:cNvPr id="3" name="Content Placeholder 2"/>
          <p:cNvSpPr>
            <a:spLocks noGrp="1"/>
          </p:cNvSpPr>
          <p:nvPr>
            <p:ph idx="1"/>
          </p:nvPr>
        </p:nvSpPr>
        <p:spPr>
          <a:xfrm>
            <a:off x="457200" y="1600200"/>
            <a:ext cx="8219256" cy="4525963"/>
          </a:xfrm>
        </p:spPr>
        <p:txBody>
          <a:bodyPr>
            <a:normAutofit/>
          </a:bodyPr>
          <a:lstStyle/>
          <a:p>
            <a:r>
              <a:rPr lang="en-GB" dirty="0" smtClean="0"/>
              <a:t>Out-of-print books (fewer than 30)</a:t>
            </a:r>
          </a:p>
          <a:p>
            <a:r>
              <a:rPr lang="en-GB" dirty="0" smtClean="0"/>
              <a:t>Already digitized</a:t>
            </a:r>
          </a:p>
          <a:p>
            <a:r>
              <a:rPr lang="en-GB" dirty="0" smtClean="0"/>
              <a:t>Small scale, but also complex content</a:t>
            </a:r>
          </a:p>
          <a:p>
            <a:r>
              <a:rPr lang="en-GB" dirty="0" smtClean="0"/>
              <a:t>Creating methodology for future expansion</a:t>
            </a:r>
          </a:p>
          <a:p>
            <a:endParaRPr lang="en-US" dirty="0"/>
          </a:p>
        </p:txBody>
      </p:sp>
      <p:sp>
        <p:nvSpPr>
          <p:cNvPr id="4" name="Date Placeholder 3"/>
          <p:cNvSpPr>
            <a:spLocks noGrp="1"/>
          </p:cNvSpPr>
          <p:nvPr>
            <p:ph type="dt" sz="half" idx="10"/>
          </p:nvPr>
        </p:nvSpPr>
        <p:spPr/>
        <p:txBody>
          <a:bodyPr/>
          <a:lstStyle/>
          <a:p>
            <a:endParaRPr lang="en-GB" dirty="0" smtClean="0"/>
          </a:p>
          <a:p>
            <a:endParaRPr lang="en-GB" dirty="0"/>
          </a:p>
        </p:txBody>
      </p:sp>
      <p:sp>
        <p:nvSpPr>
          <p:cNvPr id="5" name="Footer Placeholder 4"/>
          <p:cNvSpPr>
            <a:spLocks noGrp="1"/>
          </p:cNvSpPr>
          <p:nvPr>
            <p:ph type="ftr" sz="quarter" idx="11"/>
          </p:nvPr>
        </p:nvSpPr>
        <p:spPr/>
        <p:txBody>
          <a:bodyPr/>
          <a:lstStyle/>
          <a:p>
            <a:endParaRPr lang="en-GB" dirty="0" smtClean="0"/>
          </a:p>
          <a:p>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8</a:t>
            </a:fld>
            <a:endParaRPr lang="en-GB"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90916" y="260648"/>
            <a:ext cx="2016223" cy="2681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4059070"/>
            <a:ext cx="3355608" cy="2516706"/>
          </a:xfrm>
          <a:prstGeom prst="rect">
            <a:avLst/>
          </a:prstGeom>
        </p:spPr>
      </p:pic>
      <p:sp>
        <p:nvSpPr>
          <p:cNvPr id="9" name="AutoShape 2" descr="https://mail.google.com/mail/u/0/?ui=2&amp;ik=a03b9f465f&amp;view=fimg&amp;th=156e16df4f76945d&amp;attid=0.1&amp;disp=emb&amp;realattid=156e16d9707b28d4ab41&amp;attbid=ANGjdJ8DY2C3ktPVviJrHSL7Iknzk2aGTPfiB0RFrg4ySk4IY2eNZtCDfiMBJ0LIBr0_P_nzblNHqomccZ5ojBirglgZeNZkQd3m2AAA2tPrDqMA2lx3a4qyuj4iI9U&amp;sz=s0-l75-ft&amp;ats=1472660923755&amp;rm=156e16df4f76945d&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descr="C:\Users\eosbornema\Downloads\IMG_20160815_1618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525"/>
          <a:stretch/>
        </p:blipFill>
        <p:spPr bwMode="auto">
          <a:xfrm>
            <a:off x="4716016" y="4059070"/>
            <a:ext cx="2109562" cy="251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35851"/>
      </p:ext>
    </p:extLst>
  </p:cSld>
  <p:clrMapOvr>
    <a:masterClrMapping/>
  </p:clrMapOvr>
  <p:transition spd="med"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we need?</a:t>
            </a:r>
            <a:endParaRPr lang="en-US" dirty="0"/>
          </a:p>
        </p:txBody>
      </p:sp>
      <p:sp>
        <p:nvSpPr>
          <p:cNvPr id="3" name="Content Placeholder 2"/>
          <p:cNvSpPr>
            <a:spLocks noGrp="1"/>
          </p:cNvSpPr>
          <p:nvPr>
            <p:ph idx="1"/>
          </p:nvPr>
        </p:nvSpPr>
        <p:spPr/>
        <p:txBody>
          <a:bodyPr/>
          <a:lstStyle/>
          <a:p>
            <a:r>
              <a:rPr lang="en-GB" dirty="0" smtClean="0"/>
              <a:t>Book/article-level DOIs </a:t>
            </a:r>
          </a:p>
          <a:p>
            <a:r>
              <a:rPr lang="en-GB" dirty="0" smtClean="0"/>
              <a:t>Search functionality</a:t>
            </a:r>
          </a:p>
          <a:p>
            <a:r>
              <a:rPr lang="en-GB" dirty="0" smtClean="0"/>
              <a:t>Links to CANMORE</a:t>
            </a:r>
            <a:endParaRPr lang="en-US" dirty="0"/>
          </a:p>
        </p:txBody>
      </p:sp>
      <p:sp>
        <p:nvSpPr>
          <p:cNvPr id="4" name="Date Placeholder 3"/>
          <p:cNvSpPr>
            <a:spLocks noGrp="1"/>
          </p:cNvSpPr>
          <p:nvPr>
            <p:ph type="dt" sz="half" idx="10"/>
          </p:nvPr>
        </p:nvSpPr>
        <p:spPr/>
        <p:txBody>
          <a:bodyPr/>
          <a:lstStyle/>
          <a:p>
            <a:endParaRPr lang="en-GB" dirty="0" smtClean="0"/>
          </a:p>
          <a:p>
            <a:endParaRPr lang="en-GB" dirty="0"/>
          </a:p>
        </p:txBody>
      </p:sp>
      <p:sp>
        <p:nvSpPr>
          <p:cNvPr id="5" name="Footer Placeholder 4"/>
          <p:cNvSpPr>
            <a:spLocks noGrp="1"/>
          </p:cNvSpPr>
          <p:nvPr>
            <p:ph type="ftr" sz="quarter" idx="11"/>
          </p:nvPr>
        </p:nvSpPr>
        <p:spPr/>
        <p:txBody>
          <a:bodyPr/>
          <a:lstStyle/>
          <a:p>
            <a:endParaRPr lang="en-GB" dirty="0" smtClean="0"/>
          </a:p>
          <a:p>
            <a:endParaRPr lang="en-GB" dirty="0"/>
          </a:p>
        </p:txBody>
      </p:sp>
      <p:sp>
        <p:nvSpPr>
          <p:cNvPr id="6" name="Slide Number Placeholder 5"/>
          <p:cNvSpPr>
            <a:spLocks noGrp="1"/>
          </p:cNvSpPr>
          <p:nvPr>
            <p:ph type="sldNum" sz="quarter" idx="12"/>
          </p:nvPr>
        </p:nvSpPr>
        <p:spPr/>
        <p:txBody>
          <a:bodyPr/>
          <a:lstStyle/>
          <a:p>
            <a:fld id="{FC7101E0-00C3-47FE-8BEF-2C92FE80C95A}" type="slidenum">
              <a:rPr lang="en-GB" smtClean="0"/>
              <a:pPr/>
              <a:t>9</a:t>
            </a:fld>
            <a:endParaRPr lang="en-GB"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548680"/>
            <a:ext cx="1907704" cy="245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0933" y="3140968"/>
            <a:ext cx="4824591" cy="2352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3501008"/>
            <a:ext cx="3097295" cy="219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135851"/>
      </p:ext>
    </p:extLst>
  </p:cSld>
  <p:clrMapOvr>
    <a:masterClrMapping/>
  </p:clrMapOvr>
  <p:transition spd="med" advClick="0" advTm="2000">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1874</TotalTime>
  <Words>797</Words>
  <Application>Microsoft Office PowerPoint</Application>
  <PresentationFormat>On-screen Show (4:3)</PresentationFormat>
  <Paragraphs>109</Paragraphs>
  <Slides>12</Slides>
  <Notes>12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Antiquarians in the 21st Century: Opening up our data</vt:lpstr>
      <vt:lpstr>The Antiquaries: A Brief History</vt:lpstr>
      <vt:lpstr>The Society and the ADS</vt:lpstr>
      <vt:lpstr>Scottish Archaeological Internet Reports</vt:lpstr>
      <vt:lpstr>Society Publications Timeline</vt:lpstr>
      <vt:lpstr>Moving to Open Access</vt:lpstr>
      <vt:lpstr>That’s great, but…</vt:lpstr>
      <vt:lpstr>Pilot project</vt:lpstr>
      <vt:lpstr>What do we need?</vt:lpstr>
      <vt:lpstr>What do we want? </vt:lpstr>
      <vt:lpstr>A book by any other name?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Emma Jane O'Riordan</dc:creator>
  <cp:lastModifiedBy>Osborne-Martin, Erin - Oxford</cp:lastModifiedBy>
  <cp:revision>152</cp:revision>
  <dcterms:created xsi:type="dcterms:W3CDTF">2012-08-02T11:41:49Z</dcterms:created>
  <dcterms:modified xsi:type="dcterms:W3CDTF">2016-09-01T05:07:48Z</dcterms:modified>
</cp:coreProperties>
</file>