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9" r:id="rId2"/>
    <p:sldId id="323" r:id="rId3"/>
    <p:sldId id="324" r:id="rId4"/>
    <p:sldId id="325" r:id="rId5"/>
    <p:sldId id="321" r:id="rId6"/>
    <p:sldId id="322" r:id="rId7"/>
    <p:sldId id="326" r:id="rId8"/>
    <p:sldId id="328" r:id="rId9"/>
    <p:sldId id="327" r:id="rId10"/>
    <p:sldId id="316" r:id="rId11"/>
    <p:sldId id="330" r:id="rId12"/>
    <p:sldId id="329" r:id="rId13"/>
    <p:sldId id="331" r:id="rId14"/>
    <p:sldId id="334" r:id="rId15"/>
    <p:sldId id="332" r:id="rId16"/>
    <p:sldId id="333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5" r:id="rId26"/>
    <p:sldId id="344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E59"/>
    <a:srgbClr val="619B91"/>
    <a:srgbClr val="629B91"/>
    <a:srgbClr val="CA901E"/>
    <a:srgbClr val="C88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10" autoAdjust="0"/>
  </p:normalViewPr>
  <p:slideViewPr>
    <p:cSldViewPr snapToGrid="0" snapToObjects="1">
      <p:cViewPr>
        <p:scale>
          <a:sx n="100" d="100"/>
          <a:sy n="100" d="100"/>
        </p:scale>
        <p:origin x="-181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26CD-7E1C-2041-89F6-643BDE11BEBC}" type="datetimeFigureOut">
              <a:rPr lang="en-US" smtClean="0"/>
              <a:t>31/08/16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2303C-4226-1D4E-AAC9-3C872B66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5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303C-4226-1D4E-AAC9-3C872B66BC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8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199" y="1530985"/>
            <a:ext cx="7823200" cy="998855"/>
          </a:xfrm>
          <a:solidFill>
            <a:schemeClr val="bg1">
              <a:alpha val="95000"/>
            </a:schemeClr>
          </a:solidFill>
          <a:ln w="1905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rgbClr val="619B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5187"/>
            <a:ext cx="7823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Ariadne-Logo-Final-(400px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10067"/>
            <a:ext cx="5080000" cy="1257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20285"/>
            <a:ext cx="9144000" cy="108000"/>
          </a:xfrm>
          <a:prstGeom prst="rect">
            <a:avLst/>
          </a:prstGeom>
          <a:gradFill flip="none" rotWithShape="1">
            <a:gsLst>
              <a:gs pos="0">
                <a:srgbClr val="619B91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617132" y="6574935"/>
            <a:ext cx="6714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ARIADNE is funded by the European Commission's Seventh Framework </a:t>
            </a:r>
            <a:r>
              <a:rPr lang="en-US" sz="1200" dirty="0" err="1" smtClean="0"/>
              <a:t>Programme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1199" y="6574935"/>
            <a:ext cx="492804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A901E"/>
              </a:buClr>
              <a:defRPr/>
            </a:lvl1pPr>
            <a:lvl2pPr>
              <a:buClr>
                <a:srgbClr val="619B91"/>
              </a:buClr>
              <a:defRPr/>
            </a:lvl2pPr>
            <a:lvl3pPr>
              <a:buClr>
                <a:srgbClr val="CA901E"/>
              </a:buClr>
              <a:defRPr/>
            </a:lvl3pPr>
            <a:lvl4pPr>
              <a:buClr>
                <a:srgbClr val="619B91"/>
              </a:buClr>
              <a:defRPr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Ariadne-Logo---Final-symb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3" y="5752259"/>
            <a:ext cx="1117118" cy="100663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49540" y="6420286"/>
            <a:ext cx="7593849" cy="90000"/>
          </a:xfrm>
          <a:prstGeom prst="rect">
            <a:avLst/>
          </a:prstGeom>
          <a:gradFill flip="none" rotWithShape="1">
            <a:gsLst>
              <a:gs pos="0">
                <a:srgbClr val="619B91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t>31/08/16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t>31/08/16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t>31/08/16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0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8333"/>
            <a:ext cx="5486400" cy="3669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t>31/08/16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ze background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680"/>
            <a:ext cx="9143391" cy="6197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20638"/>
            <a:ext cx="8016240" cy="8632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046479"/>
            <a:ext cx="8016240" cy="4561841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1" y="6426200"/>
            <a:ext cx="9143390" cy="5130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4000"/>
                </a:schemeClr>
              </a:gs>
              <a:gs pos="45000">
                <a:schemeClr val="bg1">
                  <a:alpha val="91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</p:sldLayoutIdLst>
  <p:txStyles>
    <p:titleStyle>
      <a:lvl1pPr marL="0" indent="0" algn="r" defTabSz="457200" rtl="0" eaLnBrk="1" latinLnBrk="0" hangingPunct="1">
        <a:spcBef>
          <a:spcPct val="0"/>
        </a:spcBef>
        <a:buNone/>
        <a:defRPr sz="4400" kern="1200">
          <a:solidFill>
            <a:srgbClr val="629B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199" y="1489025"/>
            <a:ext cx="7823200" cy="30853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Linked Open Data Approaches within the ARIADNE project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5154"/>
            <a:ext cx="7823200" cy="1261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Holly Wright</a:t>
            </a:r>
          </a:p>
          <a:p>
            <a:r>
              <a:rPr lang="en-US" sz="2800" dirty="0" smtClean="0"/>
              <a:t>Archaeology Data Service, University of York, UK</a:t>
            </a:r>
            <a:endParaRPr lang="en-US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02" y="3666119"/>
            <a:ext cx="507123" cy="5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696182" y="3724501"/>
            <a:ext cx="2398228" cy="37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84" tIns="32142" rIns="64284" bIns="32142">
            <a:spAutoFit/>
          </a:bodyPr>
          <a:lstStyle>
            <a:lvl1pPr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hangingPunct="0">
              <a:spcBef>
                <a:spcPts val="1688"/>
              </a:spcBef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hangingPunct="0">
              <a:spcBef>
                <a:spcPts val="1688"/>
              </a:spcBef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hangingPunct="0">
              <a:spcBef>
                <a:spcPts val="1688"/>
              </a:spcBef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hangingPunct="0">
              <a:spcBef>
                <a:spcPts val="1688"/>
              </a:spcBef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GB" sz="2000" b="1" dirty="0" smtClean="0">
                <a:solidFill>
                  <a:srgbClr val="000000"/>
                </a:solidFill>
                <a:latin typeface="Calibri" charset="0"/>
              </a:rPr>
              <a:t>@</a:t>
            </a:r>
            <a:r>
              <a:rPr lang="en-GB" sz="2000" b="1" dirty="0" err="1" smtClean="0">
                <a:solidFill>
                  <a:srgbClr val="000000"/>
                </a:solidFill>
                <a:latin typeface="Calibri" charset="0"/>
              </a:rPr>
              <a:t>ARIADNE_Network</a:t>
            </a:r>
            <a:endParaRPr lang="en-GB" sz="2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433786" y="3724501"/>
            <a:ext cx="3722191" cy="68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84" tIns="32142" rIns="64284" bIns="32142">
            <a:spAutoFit/>
          </a:bodyPr>
          <a:lstStyle>
            <a:lvl1pPr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hangingPunct="0">
              <a:spcBef>
                <a:spcPts val="1688"/>
              </a:spcBef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hangingPunct="0">
              <a:spcBef>
                <a:spcPts val="1688"/>
              </a:spcBef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hangingPunct="0">
              <a:spcBef>
                <a:spcPts val="1688"/>
              </a:spcBef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hangingPunct="0">
              <a:spcBef>
                <a:spcPts val="1688"/>
              </a:spcBef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GB" sz="2000" b="1" dirty="0" err="1" smtClean="0">
                <a:solidFill>
                  <a:srgbClr val="000000"/>
                </a:solidFill>
                <a:latin typeface="Calibri" charset="0"/>
              </a:rPr>
              <a:t>ariadne-infrastructure.eu</a:t>
            </a:r>
            <a:endParaRPr lang="en-GB" sz="2000" b="1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GB" sz="2000" b="1" dirty="0" err="1">
                <a:solidFill>
                  <a:srgbClr val="000000"/>
                </a:solidFill>
                <a:latin typeface="Calibri" charset="0"/>
              </a:rPr>
              <a:t>portal.ariadne-infrastructure.eu</a:t>
            </a:r>
            <a:endParaRPr lang="en-GB" sz="20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1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29" y="20638"/>
            <a:ext cx="8358371" cy="863282"/>
          </a:xfrm>
        </p:spPr>
        <p:txBody>
          <a:bodyPr>
            <a:noAutofit/>
          </a:bodyPr>
          <a:lstStyle/>
          <a:p>
            <a:r>
              <a:rPr lang="en-US" sz="3200" dirty="0" smtClean="0"/>
              <a:t>Mapping to the AAT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1046479"/>
            <a:ext cx="8153222" cy="4561841"/>
          </a:xfrm>
        </p:spPr>
        <p:txBody>
          <a:bodyPr>
            <a:normAutofit/>
          </a:bodyPr>
          <a:lstStyle/>
          <a:p>
            <a:r>
              <a:rPr lang="en-GB" sz="3300" dirty="0"/>
              <a:t>Manually </a:t>
            </a:r>
            <a:r>
              <a:rPr lang="en-GB" sz="3300" dirty="0" smtClean="0"/>
              <a:t>matched </a:t>
            </a:r>
            <a:r>
              <a:rPr lang="en-GB" sz="3300" dirty="0"/>
              <a:t>vocabulary concepts to Getty Art &amp; Architecture Thesaurus (AAT) </a:t>
            </a:r>
            <a:r>
              <a:rPr lang="en-GB" sz="3300" dirty="0" smtClean="0"/>
              <a:t>concepts; a popular LOD vocabulary </a:t>
            </a:r>
            <a:endParaRPr lang="en-GB" sz="3300" dirty="0" smtClean="0"/>
          </a:p>
          <a:p>
            <a:pPr lvl="1"/>
            <a:r>
              <a:rPr lang="en-US" dirty="0" smtClean="0"/>
              <a:t>Used the AAT as a ‘mediating platform’ or neutral spine to map </a:t>
            </a:r>
            <a:r>
              <a:rPr lang="en-US" dirty="0" smtClean="0"/>
              <a:t>concepts in national languages</a:t>
            </a:r>
          </a:p>
          <a:p>
            <a:pPr lvl="1"/>
            <a:r>
              <a:rPr lang="en-US" dirty="0" smtClean="0"/>
              <a:t>Partners at the University of South Wales created a bespoke thesaurus mapping tool for the task, but tool is openly available for use outside of ARIADNE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8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60723"/>
              </p:ext>
            </p:extLst>
          </p:nvPr>
        </p:nvGraphicFramePr>
        <p:xfrm>
          <a:off x="1866900" y="312738"/>
          <a:ext cx="5875396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3" imgW="4533900" imgH="4394200" progId="Word.Document.12">
                  <p:embed/>
                </p:oleObj>
              </mc:Choice>
              <mc:Fallback>
                <p:oleObj name="Document" r:id="rId3" imgW="4533900" imgH="439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6900" y="312738"/>
                        <a:ext cx="5875396" cy="569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866900" y="5902404"/>
            <a:ext cx="58753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www.heritagedata.org</a:t>
            </a:r>
            <a:r>
              <a:rPr lang="en-US" dirty="0"/>
              <a:t>/</a:t>
            </a:r>
            <a:r>
              <a:rPr lang="en-US" dirty="0" err="1"/>
              <a:t>vocabularyMatchingTool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5530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29" y="20638"/>
            <a:ext cx="8358371" cy="863282"/>
          </a:xfrm>
        </p:spPr>
        <p:txBody>
          <a:bodyPr>
            <a:noAutofit/>
          </a:bodyPr>
          <a:lstStyle/>
          <a:p>
            <a:r>
              <a:rPr lang="en-US" sz="3200" dirty="0" smtClean="0"/>
              <a:t>Mapping to the AAT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1046479"/>
            <a:ext cx="8153222" cy="4561841"/>
          </a:xfrm>
        </p:spPr>
        <p:txBody>
          <a:bodyPr>
            <a:normAutofit fontScale="85000" lnSpcReduction="10000"/>
          </a:bodyPr>
          <a:lstStyle/>
          <a:p>
            <a:r>
              <a:rPr lang="en-GB" sz="3300" dirty="0"/>
              <a:t>Manually matching vocabulary concepts to Getty Art &amp; Architecture Thesaurus (</a:t>
            </a:r>
            <a:r>
              <a:rPr lang="en-GB" sz="3300" dirty="0" smtClean="0"/>
              <a:t>AAT) concepts</a:t>
            </a:r>
            <a:endParaRPr lang="en-GB" sz="3300" dirty="0" smtClean="0"/>
          </a:p>
          <a:p>
            <a:r>
              <a:rPr lang="en-GB" sz="3300" dirty="0" smtClean="0"/>
              <a:t>Uses linked </a:t>
            </a:r>
            <a:r>
              <a:rPr lang="en-GB" sz="3300" dirty="0"/>
              <a:t>data – </a:t>
            </a:r>
            <a:r>
              <a:rPr lang="en-GB" sz="3300" dirty="0" err="1"/>
              <a:t>Javascript</a:t>
            </a:r>
            <a:r>
              <a:rPr lang="en-GB" sz="3300" dirty="0"/>
              <a:t> components using external SPARQL endpoints (no back-</a:t>
            </a:r>
            <a:r>
              <a:rPr lang="en-GB" sz="3300" dirty="0" smtClean="0"/>
              <a:t>end)</a:t>
            </a:r>
          </a:p>
          <a:p>
            <a:r>
              <a:rPr lang="en-GB" sz="3300" dirty="0" smtClean="0"/>
              <a:t>Side </a:t>
            </a:r>
            <a:r>
              <a:rPr lang="en-GB" sz="3300" dirty="0"/>
              <a:t>by side comparison of concepts, with contextual details (labels, scope notes, linked concepts</a:t>
            </a:r>
            <a:r>
              <a:rPr lang="en-GB" sz="3300" dirty="0" smtClean="0"/>
              <a:t>)</a:t>
            </a:r>
          </a:p>
          <a:p>
            <a:r>
              <a:rPr lang="en-GB" sz="3300" dirty="0" smtClean="0"/>
              <a:t>Multilingual </a:t>
            </a:r>
            <a:r>
              <a:rPr lang="en-GB" sz="3300" dirty="0"/>
              <a:t>- French, German, Spanish, English, Dutch AAT concept </a:t>
            </a:r>
            <a:r>
              <a:rPr lang="en-GB" sz="3300" dirty="0" smtClean="0"/>
              <a:t>details</a:t>
            </a:r>
          </a:p>
          <a:p>
            <a:r>
              <a:rPr lang="en-GB" sz="3300" dirty="0" smtClean="0"/>
              <a:t>Export </a:t>
            </a:r>
            <a:r>
              <a:rPr lang="en-GB" sz="3300" dirty="0"/>
              <a:t>created mappings to JSON, CSV, RDF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2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Mapping to the AAT</a:t>
            </a:r>
          </a:p>
        </p:txBody>
      </p:sp>
      <p:pic>
        <p:nvPicPr>
          <p:cNvPr id="4" name="Picture 3" descr="brooch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Mapping to the AAT</a:t>
            </a:r>
          </a:p>
        </p:txBody>
      </p:sp>
      <p:pic>
        <p:nvPicPr>
          <p:cNvPr id="2" name="Picture 1" descr="AATrecor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223306"/>
            <a:ext cx="7541260" cy="4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8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Mapping to the AAT</a:t>
            </a:r>
          </a:p>
        </p:txBody>
      </p:sp>
      <p:pic>
        <p:nvPicPr>
          <p:cNvPr id="2" name="Picture 1" descr="ringbroo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0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8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Mapping to the AAT</a:t>
            </a:r>
          </a:p>
        </p:txBody>
      </p:sp>
      <p:pic>
        <p:nvPicPr>
          <p:cNvPr id="3" name="Picture 2" descr="beetle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45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29" y="20638"/>
            <a:ext cx="8358371" cy="863282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Working with </a:t>
            </a:r>
            <a:r>
              <a:rPr lang="en-US" sz="3200" dirty="0" err="1" smtClean="0"/>
              <a:t>PeriodO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1046479"/>
            <a:ext cx="8153222" cy="4561841"/>
          </a:xfrm>
        </p:spPr>
        <p:txBody>
          <a:bodyPr>
            <a:normAutofit/>
          </a:bodyPr>
          <a:lstStyle/>
          <a:p>
            <a:r>
              <a:rPr lang="en-GB" sz="3300" dirty="0" err="1" smtClean="0"/>
              <a:t>PeriodO</a:t>
            </a:r>
            <a:r>
              <a:rPr lang="en-GB" sz="3300" dirty="0" smtClean="0"/>
              <a:t> is a LOD gazetteer for linking and visualising data</a:t>
            </a:r>
            <a:endParaRPr lang="en-GB" sz="3300" dirty="0" smtClean="0"/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contains scholarly definitions of historical, art-historical and archaeological period</a:t>
            </a:r>
          </a:p>
          <a:p>
            <a:pPr lvl="1"/>
            <a:r>
              <a:rPr lang="en-US" dirty="0" smtClean="0"/>
              <a:t>Allows easier linking of datasets that define periods differently (when is always linked with where in archaeology)</a:t>
            </a:r>
          </a:p>
          <a:p>
            <a:pPr lvl="1"/>
            <a:r>
              <a:rPr lang="en-US" dirty="0" smtClean="0"/>
              <a:t>Allows users to see where period definitions overlap or diverge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6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29" y="20638"/>
            <a:ext cx="8358371" cy="863282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Working with </a:t>
            </a:r>
            <a:r>
              <a:rPr lang="en-US" sz="3200" dirty="0" err="1" smtClean="0"/>
              <a:t>PeriodO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1046479"/>
            <a:ext cx="8153222" cy="4561841"/>
          </a:xfrm>
        </p:spPr>
        <p:txBody>
          <a:bodyPr>
            <a:normAutofit/>
          </a:bodyPr>
          <a:lstStyle/>
          <a:p>
            <a:r>
              <a:rPr lang="en-GB" sz="3300" dirty="0" smtClean="0"/>
              <a:t>Issues with interoperability and time in archaeology</a:t>
            </a:r>
          </a:p>
          <a:p>
            <a:pPr lvl="1"/>
            <a:r>
              <a:rPr lang="en-GB" sz="2900" dirty="0" smtClean="0"/>
              <a:t>We often use conceptual, rather than quantitative language to refer to time (e.g. Bronze Age)</a:t>
            </a:r>
          </a:p>
          <a:p>
            <a:pPr lvl="1"/>
            <a:r>
              <a:rPr lang="en-GB" sz="2900" dirty="0" smtClean="0"/>
              <a:t>Different people can use the same period terms to refer to very different things (Bronze Age happens at different times and can have different meaning depending on place) </a:t>
            </a:r>
          </a:p>
          <a:p>
            <a:pPr lvl="1"/>
            <a:endParaRPr lang="en-GB" sz="2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3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29" y="20638"/>
            <a:ext cx="8358371" cy="863282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Working with </a:t>
            </a:r>
            <a:r>
              <a:rPr lang="en-US" sz="3200" dirty="0" err="1" smtClean="0"/>
              <a:t>PeriodO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1046479"/>
            <a:ext cx="8153222" cy="4561841"/>
          </a:xfrm>
        </p:spPr>
        <p:txBody>
          <a:bodyPr>
            <a:normAutofit/>
          </a:bodyPr>
          <a:lstStyle/>
          <a:p>
            <a:r>
              <a:rPr lang="en-GB" sz="3300" dirty="0" smtClean="0"/>
              <a:t>The </a:t>
            </a:r>
            <a:r>
              <a:rPr lang="en-GB" sz="3300" dirty="0" err="1" smtClean="0"/>
              <a:t>PeriodO</a:t>
            </a:r>
            <a:r>
              <a:rPr lang="en-GB" sz="3300" dirty="0" smtClean="0"/>
              <a:t> approach</a:t>
            </a:r>
          </a:p>
          <a:p>
            <a:pPr lvl="1"/>
            <a:r>
              <a:rPr lang="en-GB" sz="2900" dirty="0" smtClean="0"/>
              <a:t>Documents definitions of periods by authoritative sources (assertion and attribution)</a:t>
            </a:r>
          </a:p>
          <a:p>
            <a:pPr lvl="1"/>
            <a:r>
              <a:rPr lang="en-GB" sz="2900" dirty="0" smtClean="0"/>
              <a:t>Corresponds with traditional scholarly practice, so users know what place is associated with the assertion, and who says so (what authoritative source has contributed the assertion)</a:t>
            </a:r>
          </a:p>
          <a:p>
            <a:pPr lvl="1"/>
            <a:endParaRPr lang="en-GB" sz="2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0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ARIADNE?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510922"/>
            <a:ext cx="8016240" cy="35911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3600" b="1" dirty="0">
                <a:latin typeface="Calibri" charset="0"/>
              </a:rPr>
              <a:t>A proposal to integrate existing archaeological data infrastructures across Europe, so researchers can use the various distributed datasets and new </a:t>
            </a:r>
            <a:r>
              <a:rPr lang="en-GB" sz="3600" b="1" dirty="0" smtClean="0">
                <a:latin typeface="Calibri" charset="0"/>
              </a:rPr>
              <a:t>technologies </a:t>
            </a:r>
            <a:r>
              <a:rPr lang="en-GB" sz="3600" b="1" dirty="0">
                <a:latin typeface="Calibri" charset="0"/>
              </a:rPr>
              <a:t>to explore new research methodologies.</a:t>
            </a:r>
          </a:p>
        </p:txBody>
      </p:sp>
    </p:spTree>
    <p:extLst>
      <p:ext uri="{BB962C8B-B14F-4D97-AF65-F5344CB8AC3E}">
        <p14:creationId xmlns:p14="http://schemas.microsoft.com/office/powerpoint/2010/main" val="160942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29" y="20638"/>
            <a:ext cx="8358371" cy="863282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Working with </a:t>
            </a:r>
            <a:r>
              <a:rPr lang="en-US" sz="3200" dirty="0" err="1" smtClean="0"/>
              <a:t>PeriodO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1046479"/>
            <a:ext cx="8153222" cy="4561841"/>
          </a:xfrm>
        </p:spPr>
        <p:txBody>
          <a:bodyPr>
            <a:normAutofit lnSpcReduction="10000"/>
          </a:bodyPr>
          <a:lstStyle/>
          <a:p>
            <a:r>
              <a:rPr lang="en-GB" sz="3300" dirty="0" smtClean="0"/>
              <a:t>How ARIADNE is working with </a:t>
            </a:r>
            <a:r>
              <a:rPr lang="en-GB" sz="3300" dirty="0" err="1" smtClean="0"/>
              <a:t>PeriodO</a:t>
            </a:r>
            <a:endParaRPr lang="en-GB" sz="3300" dirty="0" smtClean="0"/>
          </a:p>
          <a:p>
            <a:pPr lvl="1"/>
            <a:r>
              <a:rPr lang="en-GB" sz="2900" dirty="0" smtClean="0"/>
              <a:t>All ARIADNE content-providing partners were asked to submit the authoritative period terms in use in their country or region, in their national languages to </a:t>
            </a:r>
            <a:r>
              <a:rPr lang="en-GB" sz="2900" dirty="0" err="1" smtClean="0"/>
              <a:t>PeriodO</a:t>
            </a:r>
            <a:endParaRPr lang="en-GB" sz="2900" dirty="0" smtClean="0"/>
          </a:p>
          <a:p>
            <a:pPr lvl="1"/>
            <a:r>
              <a:rPr lang="en-GB" sz="2900" dirty="0" smtClean="0"/>
              <a:t>The submitted terms were given </a:t>
            </a:r>
            <a:r>
              <a:rPr lang="en-GB" sz="2900" dirty="0" err="1" smtClean="0"/>
              <a:t>PeriodO</a:t>
            </a:r>
            <a:r>
              <a:rPr lang="en-GB" sz="2900" dirty="0" smtClean="0"/>
              <a:t> Linked Data URIs (Linked Data addresses) and incorporated into the gazetteer for use within ARIADNE, but allowing interoperability with any other project or researcher using </a:t>
            </a:r>
            <a:r>
              <a:rPr lang="en-GB" sz="2900" dirty="0" err="1" smtClean="0"/>
              <a:t>PeriodO</a:t>
            </a:r>
            <a:endParaRPr lang="en-GB" sz="2900" dirty="0" smtClean="0"/>
          </a:p>
          <a:p>
            <a:pPr lvl="1"/>
            <a:endParaRPr lang="en-GB" sz="2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1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Working with </a:t>
            </a:r>
            <a:r>
              <a:rPr lang="en-US" sz="3200" dirty="0" err="1" smtClean="0"/>
              <a:t>PeriodO</a:t>
            </a:r>
            <a:endParaRPr lang="en-US" sz="3200" dirty="0"/>
          </a:p>
        </p:txBody>
      </p:sp>
      <p:pic>
        <p:nvPicPr>
          <p:cNvPr id="4" name="Picture 3" descr="PeriodO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176020"/>
            <a:ext cx="7734300" cy="50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6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Working with </a:t>
            </a:r>
            <a:r>
              <a:rPr lang="en-US" sz="3200" dirty="0" err="1" smtClean="0"/>
              <a:t>PeriodO</a:t>
            </a:r>
            <a:endParaRPr lang="en-US" sz="3200" dirty="0"/>
          </a:p>
        </p:txBody>
      </p:sp>
      <p:pic>
        <p:nvPicPr>
          <p:cNvPr id="2" name="Picture 1" descr="PeriodO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157588"/>
            <a:ext cx="7988300" cy="50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1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29" y="20638"/>
            <a:ext cx="8358371" cy="863282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Working with </a:t>
            </a:r>
            <a:r>
              <a:rPr lang="en-US" sz="3200" dirty="0" err="1" smtClean="0"/>
              <a:t>PeriodO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1046479"/>
            <a:ext cx="8153222" cy="4561841"/>
          </a:xfrm>
        </p:spPr>
        <p:txBody>
          <a:bodyPr>
            <a:normAutofit/>
          </a:bodyPr>
          <a:lstStyle/>
          <a:p>
            <a:r>
              <a:rPr lang="en-GB" sz="3300" dirty="0" smtClean="0"/>
              <a:t>How ARIADNE is working with </a:t>
            </a:r>
            <a:r>
              <a:rPr lang="en-GB" sz="3300" dirty="0" err="1" smtClean="0"/>
              <a:t>PeriodO</a:t>
            </a:r>
            <a:endParaRPr lang="en-GB" sz="3300" dirty="0" smtClean="0"/>
          </a:p>
          <a:p>
            <a:pPr lvl="1"/>
            <a:r>
              <a:rPr lang="en-GB" sz="2900" dirty="0" err="1" smtClean="0"/>
              <a:t>PeriodO</a:t>
            </a:r>
            <a:r>
              <a:rPr lang="en-GB" sz="2900" dirty="0" smtClean="0"/>
              <a:t> search is currently being implemented in the ARIADNE portal, and should be available within the next couple of months</a:t>
            </a:r>
          </a:p>
          <a:p>
            <a:pPr lvl="1"/>
            <a:r>
              <a:rPr lang="en-GB" sz="2900" dirty="0" smtClean="0"/>
              <a:t>As new associated partners are added to ARIADNE (e.g. Lithuania!) they will also be invited to submit their period terms to </a:t>
            </a:r>
            <a:r>
              <a:rPr lang="en-GB" sz="2900" dirty="0" err="1" smtClean="0"/>
              <a:t>PeriodO</a:t>
            </a:r>
            <a:r>
              <a:rPr lang="en-GB" sz="2900" dirty="0" smtClean="0"/>
              <a:t>, further broadening coverage across Europe</a:t>
            </a:r>
          </a:p>
          <a:p>
            <a:pPr lvl="1"/>
            <a:endParaRPr lang="en-GB" sz="2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29" y="20638"/>
            <a:ext cx="8358371" cy="863282"/>
          </a:xfrm>
        </p:spPr>
        <p:txBody>
          <a:bodyPr>
            <a:noAutofit/>
          </a:bodyPr>
          <a:lstStyle/>
          <a:p>
            <a:r>
              <a:rPr lang="en-US" sz="3200" dirty="0" smtClean="0"/>
              <a:t>Lessons Learned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1046479"/>
            <a:ext cx="8153222" cy="4561841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Lessons learned: How can archaeological data be more open? </a:t>
            </a:r>
            <a:endParaRPr lang="en-US" sz="3600" dirty="0" smtClean="0"/>
          </a:p>
          <a:p>
            <a:pPr lvl="1"/>
            <a:r>
              <a:rPr lang="en-US" dirty="0" smtClean="0"/>
              <a:t>Linked Data provides important tools for making archaeological data more open, but working together to support open practices is the real key</a:t>
            </a:r>
          </a:p>
          <a:p>
            <a:pPr lvl="1"/>
            <a:r>
              <a:rPr lang="en-US" dirty="0" smtClean="0"/>
              <a:t>Most researchers have bigger concerns than making their data open as Linked Data, there is a significant learning and technology curve</a:t>
            </a:r>
          </a:p>
          <a:p>
            <a:pPr lvl="1"/>
            <a:r>
              <a:rPr lang="en-US" dirty="0" smtClean="0"/>
              <a:t>Getting to this point has taken years of cooperative work by archaeologists and developers</a:t>
            </a:r>
          </a:p>
          <a:p>
            <a:pPr lvl="1"/>
            <a:endParaRPr lang="en-US" dirty="0" smtClean="0"/>
          </a:p>
          <a:p>
            <a:pPr lvl="1"/>
            <a:endParaRPr lang="en-GB" dirty="0"/>
          </a:p>
          <a:p>
            <a:pPr lvl="1"/>
            <a:endParaRPr lang="en-GB" sz="2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6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29" y="20638"/>
            <a:ext cx="8358371" cy="863282"/>
          </a:xfrm>
        </p:spPr>
        <p:txBody>
          <a:bodyPr>
            <a:noAutofit/>
          </a:bodyPr>
          <a:lstStyle/>
          <a:p>
            <a:r>
              <a:rPr lang="en-US" sz="3200" dirty="0" smtClean="0"/>
              <a:t>Lessons Learned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1046479"/>
            <a:ext cx="8153222" cy="4561841"/>
          </a:xfrm>
        </p:spPr>
        <p:txBody>
          <a:bodyPr>
            <a:normAutofit/>
          </a:bodyPr>
          <a:lstStyle/>
          <a:p>
            <a:r>
              <a:rPr lang="en-US" sz="3600" dirty="0"/>
              <a:t>Lessons learned: How can archaeological data be more open? </a:t>
            </a:r>
            <a:endParaRPr lang="en-US" sz="3600" dirty="0" smtClean="0"/>
          </a:p>
          <a:p>
            <a:pPr lvl="1"/>
            <a:r>
              <a:rPr lang="en-US" dirty="0"/>
              <a:t>Archaeologists across Europe are coming under increasing pressure to deposit their data in an open repository and make it available for re-</a:t>
            </a:r>
            <a:r>
              <a:rPr lang="en-US" dirty="0" smtClean="0"/>
              <a:t>use</a:t>
            </a:r>
          </a:p>
          <a:p>
            <a:pPr lvl="2"/>
            <a:r>
              <a:rPr lang="en-US" dirty="0"/>
              <a:t>Pressure from funders</a:t>
            </a:r>
          </a:p>
          <a:p>
            <a:pPr lvl="2"/>
            <a:r>
              <a:rPr lang="en-US" dirty="0"/>
              <a:t>Pressure from institutions</a:t>
            </a:r>
          </a:p>
          <a:p>
            <a:pPr lvl="2"/>
            <a:r>
              <a:rPr lang="en-US" dirty="0"/>
              <a:t>Funding available but no guidance</a:t>
            </a:r>
          </a:p>
          <a:p>
            <a:pPr lvl="2"/>
            <a:r>
              <a:rPr lang="en-US" dirty="0"/>
              <a:t>No appropriate options for archaeological data</a:t>
            </a:r>
          </a:p>
          <a:p>
            <a:pPr lvl="1"/>
            <a:endParaRPr lang="en-US" dirty="0" smtClean="0"/>
          </a:p>
          <a:p>
            <a:pPr lvl="1"/>
            <a:endParaRPr lang="en-GB" dirty="0"/>
          </a:p>
          <a:p>
            <a:pPr lvl="1"/>
            <a:endParaRPr lang="en-GB" sz="2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2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29" y="20638"/>
            <a:ext cx="8358371" cy="863282"/>
          </a:xfrm>
        </p:spPr>
        <p:txBody>
          <a:bodyPr>
            <a:noAutofit/>
          </a:bodyPr>
          <a:lstStyle/>
          <a:p>
            <a:r>
              <a:rPr lang="en-US" sz="3200" dirty="0" smtClean="0"/>
              <a:t>Lessons Learned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1046479"/>
            <a:ext cx="8153222" cy="4561841"/>
          </a:xfrm>
        </p:spPr>
        <p:txBody>
          <a:bodyPr>
            <a:normAutofit/>
          </a:bodyPr>
          <a:lstStyle/>
          <a:p>
            <a:r>
              <a:rPr lang="en-US" sz="3600" dirty="0"/>
              <a:t>Lessons learned: How can archaeological data be more open? </a:t>
            </a:r>
            <a:endParaRPr lang="en-US" sz="3600" dirty="0" smtClean="0"/>
          </a:p>
          <a:p>
            <a:pPr lvl="1"/>
            <a:r>
              <a:rPr lang="en-US" dirty="0" smtClean="0"/>
              <a:t>This initial deposit is where support is really needed; making data available with an open license is the hardest work</a:t>
            </a:r>
          </a:p>
          <a:p>
            <a:pPr lvl="1"/>
            <a:r>
              <a:rPr lang="en-US" dirty="0" smtClean="0"/>
              <a:t>Once data is online under an open license, opportunities to make it even more open and accessible using Linked Data become possible!</a:t>
            </a:r>
            <a:endParaRPr lang="en-US" dirty="0"/>
          </a:p>
          <a:p>
            <a:pPr lvl="1"/>
            <a:endParaRPr lang="en-GB" dirty="0"/>
          </a:p>
          <a:p>
            <a:pPr lvl="1"/>
            <a:endParaRPr lang="en-GB" sz="2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8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046479"/>
            <a:ext cx="8016240" cy="3070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Calibri" charset="0"/>
                <a:ea typeface="MS PGothic" charset="0"/>
              </a:rPr>
              <a:t>Thank You!</a:t>
            </a:r>
          </a:p>
          <a:p>
            <a:pPr marL="0" indent="0" eaLnBrk="1" hangingPunct="1">
              <a:buFont typeface="Arial" charset="0"/>
              <a:buNone/>
            </a:pPr>
            <a:endParaRPr lang="en-US" sz="2400" dirty="0" smtClean="0">
              <a:latin typeface="Calibri" charset="0"/>
              <a:ea typeface="MS PGothic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000" dirty="0" smtClean="0">
                <a:latin typeface="Calibri" charset="0"/>
                <a:ea typeface="MS PGothic" charset="0"/>
              </a:rPr>
              <a:t>ARIADNE </a:t>
            </a:r>
            <a:r>
              <a:rPr lang="en-US" sz="2000" dirty="0">
                <a:latin typeface="Calibri" charset="0"/>
                <a:ea typeface="MS PGothic" charset="0"/>
              </a:rPr>
              <a:t>is a project funded by the European Commission under the Community’s Seventh Framework </a:t>
            </a:r>
            <a:r>
              <a:rPr lang="en-US" sz="2000" dirty="0" err="1">
                <a:latin typeface="Calibri" charset="0"/>
                <a:ea typeface="MS PGothic" charset="0"/>
              </a:rPr>
              <a:t>Programme</a:t>
            </a:r>
            <a:r>
              <a:rPr lang="en-US" sz="2000" dirty="0">
                <a:latin typeface="Calibri" charset="0"/>
                <a:ea typeface="MS PGothic" charset="0"/>
              </a:rPr>
              <a:t>, contract no. FP7-INFRASTRUCTURES-2012-1-313193.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dirty="0">
                <a:latin typeface="Calibri" charset="0"/>
                <a:ea typeface="MS PGothic" charset="0"/>
              </a:rPr>
              <a:t>The views and opinions expressed in this presentation are the sole responsibility of the authors and do not necessarily reflect the views of the European Commission.</a:t>
            </a:r>
          </a:p>
          <a:p>
            <a:pPr marL="0" indent="0" eaLnBrk="1" hangingPunct="1"/>
            <a:endParaRPr lang="en-US" sz="2400" dirty="0">
              <a:latin typeface="Calibri" charset="0"/>
              <a:ea typeface="MS PGothic" charset="0"/>
            </a:endParaRPr>
          </a:p>
        </p:txBody>
      </p:sp>
      <p:pic>
        <p:nvPicPr>
          <p:cNvPr id="21508" name="Picture 3" descr="logo-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4351020"/>
            <a:ext cx="17224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logo-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4485957"/>
            <a:ext cx="1296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6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ARIADNE?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046479"/>
            <a:ext cx="3905545" cy="45618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latin typeface="Calibri" charset="0"/>
                <a:cs typeface="Calibri" charset="0"/>
              </a:rPr>
              <a:t>Stimulate </a:t>
            </a:r>
            <a:r>
              <a:rPr lang="en-US" sz="3000" b="1" dirty="0">
                <a:latin typeface="Calibri" charset="0"/>
                <a:cs typeface="Calibri" charset="0"/>
              </a:rPr>
              <a:t>new research avenues in the field of archaeology, relying on the comparison, re-use and integration into current research, the outcomes of past and on-going field and laboratory activity.</a:t>
            </a:r>
          </a:p>
        </p:txBody>
      </p:sp>
      <p:pic>
        <p:nvPicPr>
          <p:cNvPr id="5" name="Picture 1" descr="Bel_Zellik_Nef_0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49" y="1046479"/>
            <a:ext cx="3449182" cy="517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12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ARIADNE</a:t>
            </a:r>
            <a:r>
              <a:rPr lang="en-US" dirty="0"/>
              <a:t>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248153"/>
            <a:ext cx="8016240" cy="4360167"/>
          </a:xfrm>
        </p:spPr>
        <p:txBody>
          <a:bodyPr numCol="1">
            <a:normAutofit/>
          </a:bodyPr>
          <a:lstStyle/>
          <a:p>
            <a:r>
              <a:rPr lang="en-US" sz="3600" b="1" dirty="0" smtClean="0">
                <a:latin typeface="Calibri" charset="0"/>
                <a:cs typeface="Calibri" charset="0"/>
              </a:rPr>
              <a:t>Research </a:t>
            </a:r>
            <a:r>
              <a:rPr lang="en-US" sz="3600" b="1" dirty="0" err="1" smtClean="0">
                <a:latin typeface="Calibri" charset="0"/>
                <a:cs typeface="Calibri" charset="0"/>
              </a:rPr>
              <a:t>Workpackages</a:t>
            </a:r>
            <a:endParaRPr lang="en-US" sz="3600" b="1" dirty="0" smtClean="0">
              <a:latin typeface="Calibri" charset="0"/>
              <a:cs typeface="Calibri" charset="0"/>
            </a:endParaRPr>
          </a:p>
          <a:p>
            <a:pPr lvl="1"/>
            <a:r>
              <a:rPr lang="en-US" b="1" dirty="0" smtClean="0">
                <a:latin typeface="Calibri" charset="0"/>
                <a:cs typeface="Calibri" charset="0"/>
              </a:rPr>
              <a:t>Implementing Interoperability</a:t>
            </a:r>
          </a:p>
          <a:p>
            <a:pPr lvl="1"/>
            <a:r>
              <a:rPr lang="en-US" b="1" dirty="0" smtClean="0">
                <a:latin typeface="Calibri" charset="0"/>
                <a:cs typeface="Calibri" charset="0"/>
              </a:rPr>
              <a:t>Developing Integrated Services</a:t>
            </a:r>
          </a:p>
          <a:p>
            <a:pPr lvl="1"/>
            <a:r>
              <a:rPr lang="en-US" b="1" dirty="0" smtClean="0">
                <a:latin typeface="Calibri" charset="0"/>
                <a:cs typeface="Calibri" charset="0"/>
              </a:rPr>
              <a:t>Addressing Complexity</a:t>
            </a:r>
          </a:p>
          <a:p>
            <a:pPr lvl="1"/>
            <a:r>
              <a:rPr lang="en-US" b="1" dirty="0" smtClean="0">
                <a:latin typeface="Calibri" charset="0"/>
                <a:cs typeface="Calibri" charset="0"/>
              </a:rPr>
              <a:t>Linking Archaeological Data</a:t>
            </a:r>
          </a:p>
          <a:p>
            <a:pPr lvl="1"/>
            <a:r>
              <a:rPr lang="en-US" b="1" dirty="0" smtClean="0">
                <a:latin typeface="Calibri" charset="0"/>
                <a:cs typeface="Calibri" charset="0"/>
              </a:rPr>
              <a:t>Data Mining and Natural Language Processing</a:t>
            </a:r>
          </a:p>
          <a:p>
            <a:pPr lvl="1"/>
            <a:r>
              <a:rPr lang="en-US" b="1" dirty="0" smtClean="0">
                <a:latin typeface="Calibri" charset="0"/>
                <a:cs typeface="Calibri" charset="0"/>
              </a:rPr>
              <a:t>Innovation in Archaeological Research Methodology</a:t>
            </a:r>
          </a:p>
          <a:p>
            <a:endParaRPr lang="en-US" b="1" dirty="0">
              <a:latin typeface="Calibri" charset="0"/>
              <a:cs typeface="Calibri" charset="0"/>
            </a:endParaRPr>
          </a:p>
          <a:p>
            <a:endParaRPr lang="en-US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1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510922"/>
            <a:ext cx="8016240" cy="359117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How does working with Linked Data make the ARIADNE project more open?</a:t>
            </a:r>
          </a:p>
          <a:p>
            <a:r>
              <a:rPr lang="en-US" sz="3600" dirty="0" smtClean="0"/>
              <a:t>What Linked Data approaches are used by ARIADNE?</a:t>
            </a:r>
          </a:p>
          <a:p>
            <a:r>
              <a:rPr lang="en-US" sz="3600" dirty="0" smtClean="0"/>
              <a:t>Lessons learned: How can archaeological data be more open? </a:t>
            </a:r>
            <a:endParaRPr lang="en-GB" sz="3600" dirty="0"/>
          </a:p>
          <a:p>
            <a:pPr marL="457200" lvl="1" indent="0">
              <a:buNone/>
            </a:pPr>
            <a:endParaRPr lang="en-GB" sz="3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8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ARIADNE and Linked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95" y="1231901"/>
            <a:ext cx="8205105" cy="437384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How does working with Linked Data make the ARIADNE project more open?</a:t>
            </a:r>
          </a:p>
          <a:p>
            <a:pPr lvl="1"/>
            <a:r>
              <a:rPr lang="en-US" dirty="0" smtClean="0"/>
              <a:t>Using Linked Data </a:t>
            </a:r>
            <a:r>
              <a:rPr lang="en-US" dirty="0" smtClean="0"/>
              <a:t>is</a:t>
            </a:r>
            <a:r>
              <a:rPr lang="en-US" dirty="0" smtClean="0"/>
              <a:t> a way to make data more easily </a:t>
            </a:r>
            <a:r>
              <a:rPr lang="en-US" dirty="0" err="1" smtClean="0"/>
              <a:t>processable</a:t>
            </a:r>
            <a:r>
              <a:rPr lang="en-US" dirty="0" smtClean="0"/>
              <a:t> by machines, more automated</a:t>
            </a:r>
          </a:p>
          <a:p>
            <a:pPr lvl="1"/>
            <a:r>
              <a:rPr lang="en-US" dirty="0" smtClean="0"/>
              <a:t>A way to make heterogeneous data more interoperable and searchable (often) by linking with other data by mapping to an authoritative vocabulary or mapping between vocabularies</a:t>
            </a:r>
          </a:p>
          <a:p>
            <a:pPr lvl="1"/>
            <a:r>
              <a:rPr lang="en-US" dirty="0" smtClean="0"/>
              <a:t>A way to infer new information from existing data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GB" sz="3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3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ARIADNE and Linked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510921"/>
            <a:ext cx="8016240" cy="40948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Just because your using Linked Data doesn’t mean your data is open (LOD)</a:t>
            </a:r>
            <a:endParaRPr lang="en-US" sz="3600" dirty="0"/>
          </a:p>
          <a:p>
            <a:pPr lvl="1"/>
            <a:r>
              <a:rPr lang="en-US" dirty="0" smtClean="0"/>
              <a:t>Linked Data is a technical solution for breaking down data silos and creating a Web of Data instead of a Web of Documents (pages)</a:t>
            </a:r>
          </a:p>
          <a:p>
            <a:pPr lvl="1"/>
            <a:r>
              <a:rPr lang="en-US" dirty="0"/>
              <a:t>The data still has to be open and accessible, through open licensing and </a:t>
            </a:r>
            <a:r>
              <a:rPr lang="en-US" dirty="0" smtClean="0"/>
              <a:t>open dissemination</a:t>
            </a:r>
            <a:endParaRPr lang="en-US" dirty="0" smtClean="0"/>
          </a:p>
          <a:p>
            <a:pPr marL="457200" lvl="1" indent="0">
              <a:buNone/>
            </a:pPr>
            <a:endParaRPr lang="en-GB" sz="3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6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rt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2" y="292100"/>
            <a:ext cx="8348869" cy="64008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9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ARIADNE and Linked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510921"/>
            <a:ext cx="8016240" cy="40291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Linked Data approaches are used by ARIADNE?</a:t>
            </a:r>
          </a:p>
          <a:p>
            <a:pPr lvl="1"/>
            <a:r>
              <a:rPr lang="en-US" sz="3200" dirty="0" smtClean="0"/>
              <a:t>What: Mapping subjects </a:t>
            </a:r>
            <a:r>
              <a:rPr lang="en-US" sz="3200" dirty="0"/>
              <a:t>to Getty Art &amp; Architecture Thesaurus (controlled)</a:t>
            </a:r>
          </a:p>
          <a:p>
            <a:pPr lvl="1"/>
            <a:r>
              <a:rPr lang="en-US" sz="3200" dirty="0" smtClean="0"/>
              <a:t>When: Contributing </a:t>
            </a:r>
            <a:r>
              <a:rPr lang="en-US" sz="3200" dirty="0"/>
              <a:t>to/using </a:t>
            </a:r>
            <a:r>
              <a:rPr lang="en-US" sz="3200" dirty="0" err="1"/>
              <a:t>PeriodO</a:t>
            </a:r>
            <a:r>
              <a:rPr lang="en-US" sz="3200" dirty="0"/>
              <a:t> (assertions</a:t>
            </a:r>
            <a:r>
              <a:rPr lang="en-US" sz="3200" dirty="0" smtClean="0"/>
              <a:t>) for time periods</a:t>
            </a:r>
            <a:endParaRPr lang="en-US" sz="3200" dirty="0"/>
          </a:p>
          <a:p>
            <a:endParaRPr lang="en-US" sz="3600" dirty="0" smtClean="0"/>
          </a:p>
          <a:p>
            <a:pPr marL="457200" lvl="1" indent="0">
              <a:buNone/>
            </a:pPr>
            <a:endParaRPr lang="en-GB" sz="3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2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9256</TotalTime>
  <Words>1036</Words>
  <Application>Microsoft Macintosh PowerPoint</Application>
  <PresentationFormat>On-screen Show (4:3)</PresentationFormat>
  <Paragraphs>99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Microsoft Word Document</vt:lpstr>
      <vt:lpstr> Linked Open Data Approaches within the ARIADNE project  </vt:lpstr>
      <vt:lpstr>What is ARIADNE?</vt:lpstr>
      <vt:lpstr>What is ARIADNE?</vt:lpstr>
      <vt:lpstr>ARIADNE Activities</vt:lpstr>
      <vt:lpstr>Focus</vt:lpstr>
      <vt:lpstr>ARIADNE and Linked Data</vt:lpstr>
      <vt:lpstr>ARIADNE and Linked Data</vt:lpstr>
      <vt:lpstr>PowerPoint Presentation</vt:lpstr>
      <vt:lpstr>ARIADNE and Linked Data</vt:lpstr>
      <vt:lpstr>Mapping to the AAT</vt:lpstr>
      <vt:lpstr>PowerPoint Presentation</vt:lpstr>
      <vt:lpstr>Mapping to the AAT</vt:lpstr>
      <vt:lpstr>Mapping to the AAT</vt:lpstr>
      <vt:lpstr>Mapping to the AAT</vt:lpstr>
      <vt:lpstr>Mapping to the AAT</vt:lpstr>
      <vt:lpstr>Mapping to the AAT</vt:lpstr>
      <vt:lpstr>Working with PeriodO</vt:lpstr>
      <vt:lpstr>Working with PeriodO</vt:lpstr>
      <vt:lpstr>Working with PeriodO</vt:lpstr>
      <vt:lpstr>Working with PeriodO</vt:lpstr>
      <vt:lpstr>Working with PeriodO</vt:lpstr>
      <vt:lpstr>Working with PeriodO</vt:lpstr>
      <vt:lpstr>Working with PeriodO</vt:lpstr>
      <vt:lpstr>Lessons Learned</vt:lpstr>
      <vt:lpstr>Lessons Learned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Usher</dc:creator>
  <cp:lastModifiedBy>Holly</cp:lastModifiedBy>
  <cp:revision>123</cp:revision>
  <dcterms:created xsi:type="dcterms:W3CDTF">2013-01-30T19:55:17Z</dcterms:created>
  <dcterms:modified xsi:type="dcterms:W3CDTF">2016-09-01T07:01:56Z</dcterms:modified>
</cp:coreProperties>
</file>